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Montserrat"/>
      <p:regular r:id="rId38"/>
      <p:bold r:id="rId39"/>
      <p:italic r:id="rId40"/>
      <p:boldItalic r:id="rId41"/>
    </p:embeddedFont>
    <p:embeddedFont>
      <p:font typeface="Montserrat Medium"/>
      <p:regular r:id="rId42"/>
      <p:bold r:id="rId43"/>
      <p:italic r:id="rId44"/>
      <p:boldItalic r:id="rId45"/>
    </p:embeddedFont>
    <p:embeddedFont>
      <p:font typeface="Montserrat ExtraLight"/>
      <p:regular r:id="rId46"/>
      <p:bold r:id="rId47"/>
      <p:italic r:id="rId48"/>
      <p:boldItalic r:id="rId49"/>
    </p:embeddedFont>
    <p:embeddedFont>
      <p:font typeface="Montserrat ExtraBold"/>
      <p:bold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6931BC3-AAD8-4E2F-9B7B-1BA56796CA30}">
  <a:tblStyle styleId="{A6931BC3-AAD8-4E2F-9B7B-1BA56796CA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42" Type="http://schemas.openxmlformats.org/officeDocument/2006/relationships/font" Target="fonts/MontserratMedium-regular.fntdata"/><Relationship Id="rId41" Type="http://schemas.openxmlformats.org/officeDocument/2006/relationships/font" Target="fonts/Montserrat-boldItalic.fntdata"/><Relationship Id="rId44" Type="http://schemas.openxmlformats.org/officeDocument/2006/relationships/font" Target="fonts/MontserratMedium-italic.fntdata"/><Relationship Id="rId43" Type="http://schemas.openxmlformats.org/officeDocument/2006/relationships/font" Target="fonts/MontserratMedium-bold.fntdata"/><Relationship Id="rId46" Type="http://schemas.openxmlformats.org/officeDocument/2006/relationships/font" Target="fonts/MontserratExtraLight-regular.fntdata"/><Relationship Id="rId45" Type="http://schemas.openxmlformats.org/officeDocument/2006/relationships/font" Target="fonts/Montserrat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ExtraLight-italic.fntdata"/><Relationship Id="rId47" Type="http://schemas.openxmlformats.org/officeDocument/2006/relationships/font" Target="fonts/MontserratExtraLight-bold.fntdata"/><Relationship Id="rId49" Type="http://schemas.openxmlformats.org/officeDocument/2006/relationships/font" Target="fonts/MontserratExtra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Roboto-bold.fntdata"/><Relationship Id="rId34" Type="http://schemas.openxmlformats.org/officeDocument/2006/relationships/font" Target="fonts/Roboto-regular.fntdata"/><Relationship Id="rId37" Type="http://schemas.openxmlformats.org/officeDocument/2006/relationships/font" Target="fonts/Roboto-boldItalic.fntdata"/><Relationship Id="rId36" Type="http://schemas.openxmlformats.org/officeDocument/2006/relationships/font" Target="fonts/Roboto-italic.fntdata"/><Relationship Id="rId39" Type="http://schemas.openxmlformats.org/officeDocument/2006/relationships/font" Target="fonts/Montserrat-bold.fntdata"/><Relationship Id="rId38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ExtraBold-boldItalic.fntdata"/><Relationship Id="rId50" Type="http://schemas.openxmlformats.org/officeDocument/2006/relationships/font" Target="fonts/MontserratExtra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bf0cdf745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bf0cdf745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6abbb632a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6abbb632a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Explain GridsearchCV, hyperparameter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 EDA if needed?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bfe76793a8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bfe76793a8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6afdf4fe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6afdf4fe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030987108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c030987108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c030987108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c030987108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bfd60dacd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bfd60dacd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bfd60dacd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bfd60dacd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bfd60dacd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bfd60dacd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Multilabel- used to transform multi-label labels into a binary representation for use in machine learning algorithms. It converts a label array of multiple classes into a binary matrix where each column represents one of the possible classes and each row represents an instance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bf0cdf745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bf0cdf745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f9262ee2f_0_26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f9262ee2f_0_26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bfd60dacd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bfd60dacd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Explain GridsearchCV, hyperparameter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 EDA if needed?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f9262ee2f_0_26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f9262ee2f_0_26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bfd60dacd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bfd60dacd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bfd60dacd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bfd60dacd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bfd60dacd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bfd60dacd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bfd60dacd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bfd60dacd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bfd60dacd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bfd60dacd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7f9262ee2f_0_26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7f9262ee2f_0_26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7f9262ee2f_0_26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7f9262ee2f_0_26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f9262e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f9262e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bfd60dacd1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bfd60dacd1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bfd60dacd1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bfd60dacd1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bfd60dacd1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bfd60dacd1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f0cdf745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bf0cdf745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bfd60dacd1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bfd60dacd1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54C4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3.png"/><Relationship Id="rId4" Type="http://schemas.openxmlformats.org/officeDocument/2006/relationships/image" Target="../media/image6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jpg"/><Relationship Id="rId4" Type="http://schemas.openxmlformats.org/officeDocument/2006/relationships/image" Target="../media/image4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8.jpg"/><Relationship Id="rId4" Type="http://schemas.openxmlformats.org/officeDocument/2006/relationships/image" Target="../media/image58.jpg"/><Relationship Id="rId5" Type="http://schemas.openxmlformats.org/officeDocument/2006/relationships/image" Target="../media/image5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jpg"/><Relationship Id="rId4" Type="http://schemas.openxmlformats.org/officeDocument/2006/relationships/image" Target="../media/image61.jpg"/><Relationship Id="rId5" Type="http://schemas.openxmlformats.org/officeDocument/2006/relationships/image" Target="../media/image6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png"/><Relationship Id="rId4" Type="http://schemas.openxmlformats.org/officeDocument/2006/relationships/image" Target="../media/image52.png"/><Relationship Id="rId5" Type="http://schemas.openxmlformats.org/officeDocument/2006/relationships/image" Target="../media/image6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jpg"/><Relationship Id="rId4" Type="http://schemas.openxmlformats.org/officeDocument/2006/relationships/image" Target="../media/image6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9.jp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hyperlink" Target="http://www.youtube.com/watch?v=yhpBhFcgZa4" TargetMode="External"/><Relationship Id="rId5" Type="http://schemas.openxmlformats.org/officeDocument/2006/relationships/image" Target="../media/image2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6.png"/><Relationship Id="rId5" Type="http://schemas.openxmlformats.org/officeDocument/2006/relationships/image" Target="../media/image6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099700" y="1934875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Teamfight Tactics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498925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Andy Li, Colleen Jung, Maya Mireles Rios</a:t>
            </a:r>
            <a:endParaRPr/>
          </a:p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2865450" y="2609150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Gameplay Analysis 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14300" y="254994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/>
          <p:nvPr>
            <p:ph type="title"/>
          </p:nvPr>
        </p:nvSpPr>
        <p:spPr>
          <a:xfrm>
            <a:off x="2532175" y="3313750"/>
            <a:ext cx="52833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258" name="Google Shape;258;p45"/>
          <p:cNvSpPr txBox="1"/>
          <p:nvPr>
            <p:ph idx="2" type="title"/>
          </p:nvPr>
        </p:nvSpPr>
        <p:spPr>
          <a:xfrm>
            <a:off x="119270" y="32724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9" name="Google Shape;259;p45"/>
          <p:cNvSpPr txBox="1"/>
          <p:nvPr>
            <p:ph idx="1" type="subTitle"/>
          </p:nvPr>
        </p:nvSpPr>
        <p:spPr>
          <a:xfrm>
            <a:off x="3105575" y="3773400"/>
            <a:ext cx="5011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Development and Model Deployment </a:t>
            </a:r>
            <a:endParaRPr/>
          </a:p>
        </p:txBody>
      </p:sp>
      <p:cxnSp>
        <p:nvCxnSpPr>
          <p:cNvPr id="260" name="Google Shape;260;p45"/>
          <p:cNvCxnSpPr/>
          <p:nvPr/>
        </p:nvCxnSpPr>
        <p:spPr>
          <a:xfrm>
            <a:off x="2681750" y="32381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>
            <p:ph type="title"/>
          </p:nvPr>
        </p:nvSpPr>
        <p:spPr>
          <a:xfrm>
            <a:off x="938500" y="445025"/>
            <a:ext cx="78741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MODEL Methodology: Regression vs. Classification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266" name="Google Shape;266;p46"/>
          <p:cNvSpPr txBox="1"/>
          <p:nvPr/>
        </p:nvSpPr>
        <p:spPr>
          <a:xfrm>
            <a:off x="508475" y="2229900"/>
            <a:ext cx="3945600" cy="17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What we are trying to predict: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-"/>
            </a:pPr>
            <a:r>
              <a:rPr i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Win/Lose(Binary)</a:t>
            </a:r>
            <a:endParaRPr i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46"/>
          <p:cNvSpPr/>
          <p:nvPr/>
        </p:nvSpPr>
        <p:spPr>
          <a:xfrm>
            <a:off x="4590475" y="1079425"/>
            <a:ext cx="3945600" cy="1772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Regression Model</a:t>
            </a:r>
            <a:endParaRPr b="1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rgbClr val="400000"/>
                </a:solidFill>
              </a:rPr>
              <a:t>Continuous </a:t>
            </a:r>
            <a:r>
              <a:rPr lang="en" sz="1200">
                <a:solidFill>
                  <a:srgbClr val="400000"/>
                </a:solidFill>
              </a:rPr>
              <a:t>distribution – numerical magnitude matters</a:t>
            </a:r>
            <a:endParaRPr sz="1200">
              <a:solidFill>
                <a:srgbClr val="4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400000"/>
                </a:solidFill>
              </a:rPr>
              <a:t>Suited for </a:t>
            </a:r>
            <a:r>
              <a:rPr b="1" lang="en" sz="1200">
                <a:solidFill>
                  <a:srgbClr val="400000"/>
                </a:solidFill>
              </a:rPr>
              <a:t>ordinal </a:t>
            </a:r>
            <a:r>
              <a:rPr lang="en" sz="1200">
                <a:solidFill>
                  <a:srgbClr val="400000"/>
                </a:solidFill>
              </a:rPr>
              <a:t>response variables (such as TFT placement scores)</a:t>
            </a:r>
            <a:endParaRPr sz="1200">
              <a:solidFill>
                <a:srgbClr val="4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400000"/>
                </a:solidFill>
              </a:rPr>
              <a:t>Predictors are easily </a:t>
            </a:r>
            <a:r>
              <a:rPr b="1" lang="en" sz="1200">
                <a:solidFill>
                  <a:srgbClr val="400000"/>
                </a:solidFill>
              </a:rPr>
              <a:t>interpretable</a:t>
            </a:r>
            <a:endParaRPr b="1" sz="1200">
              <a:solidFill>
                <a:srgbClr val="4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0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46"/>
          <p:cNvSpPr/>
          <p:nvPr/>
        </p:nvSpPr>
        <p:spPr>
          <a:xfrm>
            <a:off x="4590475" y="3225975"/>
            <a:ext cx="3945600" cy="1636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Multiclass Classification Model</a:t>
            </a:r>
            <a:endParaRPr b="1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rgbClr val="400000"/>
                </a:solidFill>
              </a:rPr>
              <a:t>Discrete </a:t>
            </a:r>
            <a:r>
              <a:rPr lang="en" sz="1200">
                <a:solidFill>
                  <a:srgbClr val="400000"/>
                </a:solidFill>
              </a:rPr>
              <a:t>distribution – unintuitive for magnitude</a:t>
            </a:r>
            <a:endParaRPr sz="1200">
              <a:solidFill>
                <a:srgbClr val="4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400000"/>
                </a:solidFill>
              </a:rPr>
              <a:t>Suited for </a:t>
            </a:r>
            <a:r>
              <a:rPr b="1" lang="en" sz="1200">
                <a:solidFill>
                  <a:srgbClr val="400000"/>
                </a:solidFill>
              </a:rPr>
              <a:t>nominal </a:t>
            </a:r>
            <a:r>
              <a:rPr lang="en" sz="1200">
                <a:solidFill>
                  <a:srgbClr val="400000"/>
                </a:solidFill>
              </a:rPr>
              <a:t>response variables</a:t>
            </a:r>
            <a:endParaRPr sz="1200">
              <a:solidFill>
                <a:srgbClr val="4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400000"/>
                </a:solidFill>
              </a:rPr>
              <a:t>Predictors are </a:t>
            </a:r>
            <a:r>
              <a:rPr b="1" lang="en" sz="1200">
                <a:solidFill>
                  <a:srgbClr val="400000"/>
                </a:solidFill>
              </a:rPr>
              <a:t>difficult to interpret</a:t>
            </a:r>
            <a:endParaRPr b="1" sz="1200">
              <a:solidFill>
                <a:srgbClr val="40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46"/>
          <p:cNvSpPr txBox="1"/>
          <p:nvPr>
            <p:ph idx="4294967295" type="title"/>
          </p:nvPr>
        </p:nvSpPr>
        <p:spPr>
          <a:xfrm>
            <a:off x="1980698" y="1363275"/>
            <a:ext cx="19791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Target? </a:t>
            </a:r>
            <a:endParaRPr/>
          </a:p>
        </p:txBody>
      </p:sp>
      <p:sp>
        <p:nvSpPr>
          <p:cNvPr id="270" name="Google Shape;270;p46"/>
          <p:cNvSpPr/>
          <p:nvPr/>
        </p:nvSpPr>
        <p:spPr>
          <a:xfrm>
            <a:off x="938475" y="1260900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6"/>
          <p:cNvSpPr/>
          <p:nvPr/>
        </p:nvSpPr>
        <p:spPr>
          <a:xfrm>
            <a:off x="1194932" y="1483452"/>
            <a:ext cx="427722" cy="427305"/>
          </a:xfrm>
          <a:custGeom>
            <a:rect b="b" l="l" r="r" t="t"/>
            <a:pathLst>
              <a:path extrusionOk="0" h="11253" w="11264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6"/>
          <p:cNvSpPr txBox="1"/>
          <p:nvPr/>
        </p:nvSpPr>
        <p:spPr>
          <a:xfrm>
            <a:off x="6218125" y="2792425"/>
            <a:ext cx="690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vs.</a:t>
            </a:r>
            <a:endParaRPr b="1" sz="1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/>
          <p:nvPr>
            <p:ph type="title"/>
          </p:nvPr>
        </p:nvSpPr>
        <p:spPr>
          <a:xfrm>
            <a:off x="938500" y="434075"/>
            <a:ext cx="79995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Exploratory</a:t>
            </a:r>
            <a:r>
              <a:rPr lang="en" sz="2200"/>
              <a:t> analysis shows balanced Target variable</a:t>
            </a:r>
            <a:endParaRPr sz="2200"/>
          </a:p>
        </p:txBody>
      </p:sp>
      <p:sp>
        <p:nvSpPr>
          <p:cNvPr id="278" name="Google Shape;278;p47"/>
          <p:cNvSpPr/>
          <p:nvPr/>
        </p:nvSpPr>
        <p:spPr>
          <a:xfrm>
            <a:off x="5987300" y="1044575"/>
            <a:ext cx="2276100" cy="342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‘Placement’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p47"/>
          <p:cNvPicPr preferRelativeResize="0"/>
          <p:nvPr/>
        </p:nvPicPr>
        <p:blipFill rotWithShape="1">
          <a:blip r:embed="rId3">
            <a:alphaModFix/>
          </a:blip>
          <a:srcRect b="0" l="3668" r="7937" t="0"/>
          <a:stretch/>
        </p:blipFill>
        <p:spPr>
          <a:xfrm>
            <a:off x="5171225" y="1539350"/>
            <a:ext cx="3618324" cy="268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7"/>
          <p:cNvSpPr/>
          <p:nvPr/>
        </p:nvSpPr>
        <p:spPr>
          <a:xfrm>
            <a:off x="1692500" y="1096950"/>
            <a:ext cx="2136300" cy="3420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‘Win/Lose’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1" name="Google Shape;28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500" y="1539350"/>
            <a:ext cx="3406526" cy="268355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7"/>
          <p:cNvSpPr/>
          <p:nvPr/>
        </p:nvSpPr>
        <p:spPr>
          <a:xfrm>
            <a:off x="1728425" y="4536625"/>
            <a:ext cx="5874300" cy="342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Balanced data prevent the model from becoming biased</a:t>
            </a:r>
            <a:endParaRPr b="1" i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 Coefficients</a:t>
            </a:r>
            <a:endParaRPr/>
          </a:p>
        </p:txBody>
      </p:sp>
      <p:sp>
        <p:nvSpPr>
          <p:cNvPr id="288" name="Google Shape;288;p48"/>
          <p:cNvSpPr/>
          <p:nvPr/>
        </p:nvSpPr>
        <p:spPr>
          <a:xfrm>
            <a:off x="4733025" y="1215550"/>
            <a:ext cx="3592200" cy="31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Drop all 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categorical variables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Replace the 'placement' column with binary values for classification.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Get the coefficients of the features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050" y="1386425"/>
            <a:ext cx="3465253" cy="345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9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Ⅰ</a:t>
            </a:r>
            <a:endParaRPr/>
          </a:p>
        </p:txBody>
      </p:sp>
      <p:grpSp>
        <p:nvGrpSpPr>
          <p:cNvPr id="295" name="Google Shape;295;p49"/>
          <p:cNvGrpSpPr/>
          <p:nvPr/>
        </p:nvGrpSpPr>
        <p:grpSpPr>
          <a:xfrm>
            <a:off x="8875" y="1189877"/>
            <a:ext cx="2214600" cy="3217636"/>
            <a:chOff x="0" y="1189989"/>
            <a:chExt cx="2214600" cy="3217636"/>
          </a:xfrm>
        </p:grpSpPr>
        <p:sp>
          <p:nvSpPr>
            <p:cNvPr id="296" name="Google Shape;296;p49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Pre-process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7" name="Google Shape;297;p49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convert dtypes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fillna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8" name="Google Shape;298;p49"/>
          <p:cNvGrpSpPr/>
          <p:nvPr/>
        </p:nvGrpSpPr>
        <p:grpSpPr>
          <a:xfrm>
            <a:off x="1838325" y="1189775"/>
            <a:ext cx="2064000" cy="3217850"/>
            <a:chOff x="1838325" y="1189775"/>
            <a:chExt cx="2064000" cy="3217850"/>
          </a:xfrm>
        </p:grpSpPr>
        <p:sp>
          <p:nvSpPr>
            <p:cNvPr id="299" name="Google Shape;299;p49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Categorical variables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0" name="Google Shape;300;p49"/>
            <p:cNvSpPr txBox="1"/>
            <p:nvPr/>
          </p:nvSpPr>
          <p:spPr>
            <a:xfrm>
              <a:off x="1874075" y="2057125"/>
              <a:ext cx="17610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Create Dummy Variable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Via 2 approach: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</a:t>
              </a:r>
              <a:r>
                <a:rPr lang="en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One-hot Encoding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-MultiLabelBinarizer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1" name="Google Shape;301;p49"/>
          <p:cNvGrpSpPr/>
          <p:nvPr/>
        </p:nvGrpSpPr>
        <p:grpSpPr>
          <a:xfrm>
            <a:off x="3516750" y="1189775"/>
            <a:ext cx="2064000" cy="3217850"/>
            <a:chOff x="3516750" y="1189775"/>
            <a:chExt cx="2064000" cy="3217850"/>
          </a:xfrm>
        </p:grpSpPr>
        <p:sp>
          <p:nvSpPr>
            <p:cNvPr id="302" name="Google Shape;302;p49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Binning Target variable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3" name="Google Shape;303;p49"/>
            <p:cNvSpPr txBox="1"/>
            <p:nvPr/>
          </p:nvSpPr>
          <p:spPr>
            <a:xfrm>
              <a:off x="37394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Classification of Placement to Binary: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1-4  -&gt; Lose(0)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or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5-8  -&gt; Win(1)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4" name="Google Shape;304;p49"/>
          <p:cNvGrpSpPr/>
          <p:nvPr/>
        </p:nvGrpSpPr>
        <p:grpSpPr>
          <a:xfrm>
            <a:off x="6874025" y="1189775"/>
            <a:ext cx="2099925" cy="3217850"/>
            <a:chOff x="6874025" y="1189775"/>
            <a:chExt cx="2099925" cy="3217850"/>
          </a:xfrm>
        </p:grpSpPr>
        <p:sp>
          <p:nvSpPr>
            <p:cNvPr id="305" name="Google Shape;305;p49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D837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Model Fit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6" name="Google Shape;306;p49"/>
            <p:cNvSpPr txBox="1"/>
            <p:nvPr/>
          </p:nvSpPr>
          <p:spPr>
            <a:xfrm>
              <a:off x="7183850" y="2057125"/>
              <a:ext cx="17901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Model 1: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Logistic Regression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Model 2: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XGBoost Classification (One-hot Encoding)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Model 3: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XGBoost Classification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(MultiLabelBinarizer)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7" name="Google Shape;307;p49"/>
          <p:cNvGrpSpPr/>
          <p:nvPr/>
        </p:nvGrpSpPr>
        <p:grpSpPr>
          <a:xfrm>
            <a:off x="5195350" y="1189775"/>
            <a:ext cx="2064000" cy="3217850"/>
            <a:chOff x="5195350" y="1189775"/>
            <a:chExt cx="2064000" cy="3217850"/>
          </a:xfrm>
        </p:grpSpPr>
        <p:sp>
          <p:nvSpPr>
            <p:cNvPr id="308" name="Google Shape;308;p49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GridSearchCV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9" name="Google Shape;309;p49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Find the best combination of hyperparameter that produces the best result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+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Cross-validation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10" name="Google Shape;310;p49"/>
          <p:cNvSpPr txBox="1"/>
          <p:nvPr/>
        </p:nvSpPr>
        <p:spPr>
          <a:xfrm>
            <a:off x="6996150" y="1995350"/>
            <a:ext cx="2018100" cy="25479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Ⅱ : Categorical Feature</a:t>
            </a:r>
            <a:endParaRPr/>
          </a:p>
        </p:txBody>
      </p:sp>
      <p:sp>
        <p:nvSpPr>
          <p:cNvPr id="316" name="Google Shape;316;p50"/>
          <p:cNvSpPr/>
          <p:nvPr/>
        </p:nvSpPr>
        <p:spPr>
          <a:xfrm>
            <a:off x="688043" y="2078405"/>
            <a:ext cx="3220500" cy="24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141 features</a:t>
            </a:r>
            <a:endParaRPr b="1" sz="12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⇩</a:t>
            </a:r>
            <a:endParaRPr b="1" sz="1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chemeClr val="lt1"/>
                </a:solidFill>
              </a:rPr>
              <a:t>Random Combination</a:t>
            </a:r>
            <a:endParaRPr b="1" i="1" sz="11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688 features</a:t>
            </a:r>
            <a:endParaRPr b="1" sz="12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17" name="Google Shape;317;p50"/>
          <p:cNvSpPr/>
          <p:nvPr/>
        </p:nvSpPr>
        <p:spPr>
          <a:xfrm>
            <a:off x="5479645" y="2045696"/>
            <a:ext cx="3278700" cy="24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</a:rPr>
              <a:t>For model improvement</a:t>
            </a:r>
            <a:endParaRPr b="1" i="1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Combined the item columns into a </a:t>
            </a:r>
            <a:r>
              <a:rPr lang="en" sz="1000">
                <a:solidFill>
                  <a:schemeClr val="lt1"/>
                </a:solidFill>
              </a:rPr>
              <a:t>single</a:t>
            </a:r>
            <a:r>
              <a:rPr lang="en" sz="1000">
                <a:solidFill>
                  <a:schemeClr val="lt1"/>
                </a:solidFill>
              </a:rPr>
              <a:t> list and </a:t>
            </a:r>
            <a:endParaRPr sz="10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convert all the items in a combined list</a:t>
            </a:r>
            <a:endParaRPr sz="10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688 </a:t>
            </a:r>
            <a:r>
              <a:rPr b="1" lang="en">
                <a:solidFill>
                  <a:schemeClr val="lt1"/>
                </a:solidFill>
              </a:rPr>
              <a:t>features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⇩</a:t>
            </a:r>
            <a:endParaRPr sz="15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136 features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18" name="Google Shape;318;p50"/>
          <p:cNvSpPr/>
          <p:nvPr/>
        </p:nvSpPr>
        <p:spPr>
          <a:xfrm>
            <a:off x="702023" y="1553700"/>
            <a:ext cx="31923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One-hot Encoding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319" name="Google Shape;319;p50"/>
          <p:cNvSpPr/>
          <p:nvPr/>
        </p:nvSpPr>
        <p:spPr>
          <a:xfrm>
            <a:off x="5441886" y="1462400"/>
            <a:ext cx="31935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MultiLabelBinarizer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320" name="Google Shape;32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25" y="2122281"/>
            <a:ext cx="3555301" cy="836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50"/>
          <p:cNvCxnSpPr/>
          <p:nvPr/>
        </p:nvCxnSpPr>
        <p:spPr>
          <a:xfrm>
            <a:off x="697048" y="1954380"/>
            <a:ext cx="3159900" cy="1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50"/>
          <p:cNvCxnSpPr/>
          <p:nvPr/>
        </p:nvCxnSpPr>
        <p:spPr>
          <a:xfrm>
            <a:off x="5441884" y="1873218"/>
            <a:ext cx="3216900" cy="16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3" name="Google Shape;32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7025" y="2001364"/>
            <a:ext cx="3346610" cy="106489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0"/>
          <p:cNvSpPr/>
          <p:nvPr/>
        </p:nvSpPr>
        <p:spPr>
          <a:xfrm rot="-5400000">
            <a:off x="3627300" y="2816125"/>
            <a:ext cx="2087050" cy="497600"/>
          </a:xfrm>
          <a:prstGeom prst="flowChartMerge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1"/>
          <p:cNvSpPr txBox="1"/>
          <p:nvPr>
            <p:ph type="title"/>
          </p:nvPr>
        </p:nvSpPr>
        <p:spPr>
          <a:xfrm>
            <a:off x="938500" y="445025"/>
            <a:ext cx="7738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Model Result</a:t>
            </a:r>
            <a:r>
              <a:rPr lang="en" sz="2000"/>
              <a:t>- XGBoost Classification outperformed</a:t>
            </a:r>
            <a:endParaRPr sz="2000"/>
          </a:p>
        </p:txBody>
      </p:sp>
      <p:cxnSp>
        <p:nvCxnSpPr>
          <p:cNvPr id="330" name="Google Shape;330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aphicFrame>
        <p:nvGraphicFramePr>
          <p:cNvPr id="331" name="Google Shape;331;p51"/>
          <p:cNvGraphicFramePr/>
          <p:nvPr/>
        </p:nvGraphicFramePr>
        <p:xfrm>
          <a:off x="709538" y="138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{A6931BC3-AAD8-4E2F-9B7B-1BA56796CA30}</a:tableStyleId>
              </a:tblPr>
              <a:tblGrid>
                <a:gridCol w="1394275"/>
                <a:gridCol w="2203050"/>
                <a:gridCol w="2008975"/>
                <a:gridCol w="2141975"/>
              </a:tblGrid>
              <a:tr h="844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Logistics Regression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XGBoost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Classification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-OneHotEncode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XGBoost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Classification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-MultiLabelBinarizer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62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Accuracy</a:t>
                      </a:r>
                      <a:endParaRPr sz="13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0.817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0.824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0.819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F-1 score</a:t>
                      </a:r>
                      <a:endParaRPr sz="13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5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0.819</a:t>
                      </a:r>
                      <a:endParaRPr sz="155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6675" marB="66675" marR="66675" marL="66675" anchor="ctr"/>
                </a:tc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2121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5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0.822</a:t>
                      </a:r>
                      <a:endParaRPr sz="145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0.816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6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Interpretability</a:t>
                      </a:r>
                      <a:endParaRPr sz="11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Assumes linearity, </a:t>
                      </a:r>
                      <a:r>
                        <a:rPr b="1" lang="en" sz="10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prone to Overfitting</a:t>
                      </a:r>
                      <a:endParaRPr b="1" sz="10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D8372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Challenged Feature interpretation</a:t>
                      </a:r>
                      <a:r>
                        <a:rPr lang="en" sz="10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especially mixed set and trait features.</a:t>
                      </a:r>
                      <a:endParaRPr sz="10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Computational Limit</a:t>
                      </a:r>
                      <a:r>
                        <a:rPr lang="en" sz="10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due to large number of </a:t>
                      </a:r>
                      <a:r>
                        <a:rPr lang="en" sz="1000">
                          <a:solidFill>
                            <a:srgbClr val="0D0D0D"/>
                          </a:solidFill>
                        </a:rPr>
                        <a:t>ordinal categorical 600+ variables</a:t>
                      </a:r>
                      <a:endParaRPr sz="10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D8372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Challenged Feature interpretation</a:t>
                      </a:r>
                      <a:endParaRPr b="1" sz="1000">
                        <a:solidFill>
                          <a:srgbClr val="D8372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Suitable</a:t>
                      </a:r>
                      <a:r>
                        <a:rPr lang="en" sz="10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for binary classification or </a:t>
                      </a:r>
                      <a:r>
                        <a:rPr b="1" lang="en" sz="10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ordinal categorical variables</a:t>
                      </a:r>
                      <a:endParaRPr b="1" sz="10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Precise Feature interpretation</a:t>
                      </a:r>
                      <a:endParaRPr b="1" sz="1000"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  <p:sp>
        <p:nvSpPr>
          <p:cNvPr id="332" name="Google Shape;332;p51"/>
          <p:cNvSpPr/>
          <p:nvPr/>
        </p:nvSpPr>
        <p:spPr>
          <a:xfrm>
            <a:off x="6282725" y="1118850"/>
            <a:ext cx="2175000" cy="38475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7" name="Google Shape;337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38" name="Google Shape;338;p52"/>
          <p:cNvSpPr txBox="1"/>
          <p:nvPr>
            <p:ph type="title"/>
          </p:nvPr>
        </p:nvSpPr>
        <p:spPr>
          <a:xfrm>
            <a:off x="938500" y="445025"/>
            <a:ext cx="67965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Problems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000"/>
              <a:t>While Model 2 (XGBoost) was a promising model, interpretation by category was </a:t>
            </a:r>
            <a:r>
              <a:rPr lang="en" sz="2000"/>
              <a:t>overcomplicated</a:t>
            </a:r>
            <a:r>
              <a:rPr lang="en" sz="2100"/>
              <a:t> </a:t>
            </a:r>
            <a:endParaRPr sz="2100"/>
          </a:p>
        </p:txBody>
      </p:sp>
      <p:sp>
        <p:nvSpPr>
          <p:cNvPr id="339" name="Google Shape;339;p52"/>
          <p:cNvSpPr/>
          <p:nvPr/>
        </p:nvSpPr>
        <p:spPr>
          <a:xfrm>
            <a:off x="182625" y="2107225"/>
            <a:ext cx="3523608" cy="2259792"/>
          </a:xfrm>
          <a:prstGeom prst="cloud">
            <a:avLst/>
          </a:prstGeom>
          <a:solidFill>
            <a:srgbClr val="9E9E9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Top 3 most important traits: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Here the traits are ranked along with position, contributing to complicated interpretation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0" name="Google Shape;340;p52"/>
          <p:cNvPicPr preferRelativeResize="0"/>
          <p:nvPr/>
        </p:nvPicPr>
        <p:blipFill rotWithShape="1">
          <a:blip r:embed="rId3">
            <a:alphaModFix/>
          </a:blip>
          <a:srcRect b="0" l="13479" r="0" t="0"/>
          <a:stretch/>
        </p:blipFill>
        <p:spPr>
          <a:xfrm>
            <a:off x="3811350" y="2178975"/>
            <a:ext cx="4724150" cy="18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2"/>
          <p:cNvSpPr/>
          <p:nvPr/>
        </p:nvSpPr>
        <p:spPr>
          <a:xfrm>
            <a:off x="4594775" y="3984300"/>
            <a:ext cx="448200" cy="504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52"/>
          <p:cNvSpPr/>
          <p:nvPr/>
        </p:nvSpPr>
        <p:spPr>
          <a:xfrm flipH="1">
            <a:off x="6484075" y="3984300"/>
            <a:ext cx="448200" cy="504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52"/>
          <p:cNvSpPr txBox="1"/>
          <p:nvPr/>
        </p:nvSpPr>
        <p:spPr>
          <a:xfrm>
            <a:off x="3453200" y="4217750"/>
            <a:ext cx="147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Position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52"/>
          <p:cNvSpPr txBox="1"/>
          <p:nvPr/>
        </p:nvSpPr>
        <p:spPr>
          <a:xfrm>
            <a:off x="7088575" y="4217750"/>
            <a:ext cx="235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Trait Name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3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 MODEL REVISION</a:t>
            </a:r>
            <a:endParaRPr/>
          </a:p>
        </p:txBody>
      </p:sp>
      <p:sp>
        <p:nvSpPr>
          <p:cNvPr id="350" name="Google Shape;350;p53"/>
          <p:cNvSpPr txBox="1"/>
          <p:nvPr>
            <p:ph idx="1" type="subTitle"/>
          </p:nvPr>
        </p:nvSpPr>
        <p:spPr>
          <a:xfrm>
            <a:off x="385726" y="2024450"/>
            <a:ext cx="30090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Combine Units &amp; Traits into a single list columns</a:t>
            </a:r>
            <a:endParaRPr sz="1800"/>
          </a:p>
        </p:txBody>
      </p:sp>
      <p:sp>
        <p:nvSpPr>
          <p:cNvPr id="351" name="Google Shape;351;p53"/>
          <p:cNvSpPr txBox="1"/>
          <p:nvPr>
            <p:ph idx="4" type="subTitle"/>
          </p:nvPr>
        </p:nvSpPr>
        <p:spPr>
          <a:xfrm>
            <a:off x="667113" y="322312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3. Convert all items in </a:t>
            </a:r>
            <a:r>
              <a:rPr lang="en" sz="1800"/>
              <a:t>combined</a:t>
            </a:r>
            <a:r>
              <a:rPr lang="en" sz="1800"/>
              <a:t> list to strings </a:t>
            </a:r>
            <a:endParaRPr sz="1800"/>
          </a:p>
        </p:txBody>
      </p:sp>
      <p:sp>
        <p:nvSpPr>
          <p:cNvPr id="352" name="Google Shape;352;p53"/>
          <p:cNvSpPr txBox="1"/>
          <p:nvPr>
            <p:ph idx="6" type="subTitle"/>
          </p:nvPr>
        </p:nvSpPr>
        <p:spPr>
          <a:xfrm>
            <a:off x="3697600" y="2088575"/>
            <a:ext cx="27630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2. Apply </a:t>
            </a:r>
            <a:r>
              <a:rPr b="1" lang="en" sz="1800"/>
              <a:t>multilabel binarizer </a:t>
            </a:r>
            <a:endParaRPr b="1" sz="1800"/>
          </a:p>
        </p:txBody>
      </p:sp>
      <p:sp>
        <p:nvSpPr>
          <p:cNvPr id="353" name="Google Shape;353;p53"/>
          <p:cNvSpPr txBox="1"/>
          <p:nvPr>
            <p:ph idx="8" type="subTitle"/>
          </p:nvPr>
        </p:nvSpPr>
        <p:spPr>
          <a:xfrm>
            <a:off x="3715288" y="322312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4. Re-apply </a:t>
            </a:r>
            <a:r>
              <a:rPr lang="en" sz="1800"/>
              <a:t>multilabel binarizer </a:t>
            </a:r>
            <a:endParaRPr sz="1800"/>
          </a:p>
        </p:txBody>
      </p:sp>
      <p:cxnSp>
        <p:nvCxnSpPr>
          <p:cNvPr id="354" name="Google Shape;354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355" name="Google Shape;355;p53"/>
          <p:cNvCxnSpPr/>
          <p:nvPr/>
        </p:nvCxnSpPr>
        <p:spPr>
          <a:xfrm>
            <a:off x="388925" y="3030297"/>
            <a:ext cx="5991600" cy="1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356" name="Google Shape;356;p53"/>
          <p:cNvCxnSpPr/>
          <p:nvPr/>
        </p:nvCxnSpPr>
        <p:spPr>
          <a:xfrm flipH="1">
            <a:off x="3361650" y="1932522"/>
            <a:ext cx="14100" cy="2304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57" name="Google Shape;357;p53"/>
          <p:cNvSpPr/>
          <p:nvPr/>
        </p:nvSpPr>
        <p:spPr>
          <a:xfrm>
            <a:off x="5982100" y="306650"/>
            <a:ext cx="2825388" cy="2304936"/>
          </a:xfrm>
          <a:prstGeom prst="cloud">
            <a:avLst/>
          </a:prstGeom>
          <a:solidFill>
            <a:srgbClr val="9E9E9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Function used to transform multi-label labels into a binary representation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p53"/>
          <p:cNvSpPr/>
          <p:nvPr/>
        </p:nvSpPr>
        <p:spPr>
          <a:xfrm>
            <a:off x="5185300" y="1685550"/>
            <a:ext cx="796800" cy="448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/>
          <p:nvPr>
            <p:ph type="title"/>
          </p:nvPr>
        </p:nvSpPr>
        <p:spPr>
          <a:xfrm>
            <a:off x="2532175" y="3313750"/>
            <a:ext cx="52833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364" name="Google Shape;364;p54"/>
          <p:cNvSpPr txBox="1"/>
          <p:nvPr>
            <p:ph idx="2" type="title"/>
          </p:nvPr>
        </p:nvSpPr>
        <p:spPr>
          <a:xfrm>
            <a:off x="119270" y="32724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65" name="Google Shape;365;p54"/>
          <p:cNvCxnSpPr/>
          <p:nvPr/>
        </p:nvCxnSpPr>
        <p:spPr>
          <a:xfrm>
            <a:off x="2681750" y="32381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6" type="title"/>
          </p:nvPr>
        </p:nvSpPr>
        <p:spPr>
          <a:xfrm>
            <a:off x="376200" y="1409025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2351472" y="242892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CASE</a:t>
            </a:r>
            <a:endParaRPr/>
          </a:p>
        </p:txBody>
      </p:sp>
      <p:sp>
        <p:nvSpPr>
          <p:cNvPr id="168" name="Google Shape;168;p37"/>
          <p:cNvSpPr txBox="1"/>
          <p:nvPr>
            <p:ph idx="1" type="subTitle"/>
          </p:nvPr>
        </p:nvSpPr>
        <p:spPr>
          <a:xfrm>
            <a:off x="2375359" y="2860750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Objective</a:t>
            </a:r>
            <a:endParaRPr/>
          </a:p>
        </p:txBody>
      </p:sp>
      <p:sp>
        <p:nvSpPr>
          <p:cNvPr id="169" name="Google Shape;169;p37"/>
          <p:cNvSpPr txBox="1"/>
          <p:nvPr>
            <p:ph idx="2" type="title"/>
          </p:nvPr>
        </p:nvSpPr>
        <p:spPr>
          <a:xfrm>
            <a:off x="4797403" y="220285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</a:t>
            </a:r>
            <a:endParaRPr/>
          </a:p>
        </p:txBody>
      </p:sp>
      <p:sp>
        <p:nvSpPr>
          <p:cNvPr id="170" name="Google Shape;170;p37"/>
          <p:cNvSpPr txBox="1"/>
          <p:nvPr>
            <p:ph idx="3" type="subTitle"/>
          </p:nvPr>
        </p:nvSpPr>
        <p:spPr>
          <a:xfrm>
            <a:off x="4522353" y="2860750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Process </a:t>
            </a:r>
            <a:endParaRPr/>
          </a:p>
        </p:txBody>
      </p:sp>
      <p:sp>
        <p:nvSpPr>
          <p:cNvPr id="171" name="Google Shape;171;p37"/>
          <p:cNvSpPr txBox="1"/>
          <p:nvPr>
            <p:ph idx="4" type="title"/>
          </p:nvPr>
        </p:nvSpPr>
        <p:spPr>
          <a:xfrm>
            <a:off x="376197" y="216642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TFT</a:t>
            </a:r>
            <a:endParaRPr/>
          </a:p>
        </p:txBody>
      </p:sp>
      <p:sp>
        <p:nvSpPr>
          <p:cNvPr id="172" name="Google Shape;172;p37"/>
          <p:cNvSpPr txBox="1"/>
          <p:nvPr>
            <p:ph idx="5" type="subTitle"/>
          </p:nvPr>
        </p:nvSpPr>
        <p:spPr>
          <a:xfrm>
            <a:off x="400084" y="2696950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and Industry Review</a:t>
            </a:r>
            <a:endParaRPr/>
          </a:p>
        </p:txBody>
      </p:sp>
      <p:sp>
        <p:nvSpPr>
          <p:cNvPr id="173" name="Google Shape;173;p37"/>
          <p:cNvSpPr txBox="1"/>
          <p:nvPr>
            <p:ph idx="7" type="title"/>
          </p:nvPr>
        </p:nvSpPr>
        <p:spPr>
          <a:xfrm>
            <a:off x="2351475" y="1409025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4" name="Google Shape;174;p37"/>
          <p:cNvSpPr txBox="1"/>
          <p:nvPr>
            <p:ph idx="8" type="title"/>
          </p:nvPr>
        </p:nvSpPr>
        <p:spPr>
          <a:xfrm>
            <a:off x="4510400" y="1409025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75" name="Google Shape;175;p37"/>
          <p:cNvCxnSpPr/>
          <p:nvPr/>
        </p:nvCxnSpPr>
        <p:spPr>
          <a:xfrm>
            <a:off x="1211100" y="209701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76" name="Google Shape;176;p37"/>
          <p:cNvCxnSpPr/>
          <p:nvPr/>
        </p:nvCxnSpPr>
        <p:spPr>
          <a:xfrm>
            <a:off x="3186400" y="222763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77" name="Google Shape;177;p37"/>
          <p:cNvCxnSpPr/>
          <p:nvPr/>
        </p:nvCxnSpPr>
        <p:spPr>
          <a:xfrm>
            <a:off x="5345300" y="215131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78" name="Google Shape;178;p37"/>
          <p:cNvSpPr txBox="1"/>
          <p:nvPr>
            <p:ph idx="2" type="title"/>
          </p:nvPr>
        </p:nvSpPr>
        <p:spPr>
          <a:xfrm>
            <a:off x="7087303" y="2236013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79" name="Google Shape;179;p37"/>
          <p:cNvSpPr txBox="1"/>
          <p:nvPr>
            <p:ph idx="3" type="subTitle"/>
          </p:nvPr>
        </p:nvSpPr>
        <p:spPr>
          <a:xfrm>
            <a:off x="6669341" y="2784413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Results and Interpretation </a:t>
            </a:r>
            <a:endParaRPr/>
          </a:p>
        </p:txBody>
      </p:sp>
      <p:sp>
        <p:nvSpPr>
          <p:cNvPr id="180" name="Google Shape;180;p37"/>
          <p:cNvSpPr txBox="1"/>
          <p:nvPr>
            <p:ph idx="8" type="title"/>
          </p:nvPr>
        </p:nvSpPr>
        <p:spPr>
          <a:xfrm>
            <a:off x="6645450" y="1409013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81" name="Google Shape;181;p37"/>
          <p:cNvCxnSpPr/>
          <p:nvPr/>
        </p:nvCxnSpPr>
        <p:spPr>
          <a:xfrm>
            <a:off x="7480350" y="2184473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MODEL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371" name="Google Shape;37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050" y="1386425"/>
            <a:ext cx="443865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5"/>
          <p:cNvSpPr/>
          <p:nvPr/>
        </p:nvSpPr>
        <p:spPr>
          <a:xfrm flipH="1">
            <a:off x="2909500" y="3742850"/>
            <a:ext cx="760200" cy="888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p55"/>
          <p:cNvSpPr txBox="1"/>
          <p:nvPr/>
        </p:nvSpPr>
        <p:spPr>
          <a:xfrm>
            <a:off x="3761150" y="4292350"/>
            <a:ext cx="447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Trait Name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6"/>
          <p:cNvSpPr txBox="1"/>
          <p:nvPr>
            <p:ph idx="1" type="subTitle"/>
          </p:nvPr>
        </p:nvSpPr>
        <p:spPr>
          <a:xfrm>
            <a:off x="4941000" y="776050"/>
            <a:ext cx="31506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Why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Developers can modify units/ traits that are over/under powered</a:t>
            </a:r>
            <a:endParaRPr sz="1900"/>
          </a:p>
        </p:txBody>
      </p:sp>
      <p:sp>
        <p:nvSpPr>
          <p:cNvPr id="379" name="Google Shape;379;p5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End </a:t>
            </a:r>
            <a:endParaRPr/>
          </a:p>
        </p:txBody>
      </p:sp>
      <p:cxnSp>
        <p:nvCxnSpPr>
          <p:cNvPr id="380" name="Google Shape;380;p5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pSp>
        <p:nvGrpSpPr>
          <p:cNvPr id="381" name="Google Shape;381;p56"/>
          <p:cNvGrpSpPr/>
          <p:nvPr/>
        </p:nvGrpSpPr>
        <p:grpSpPr>
          <a:xfrm>
            <a:off x="793216" y="1157983"/>
            <a:ext cx="3576400" cy="2728066"/>
            <a:chOff x="238125" y="1973675"/>
            <a:chExt cx="2558775" cy="1951825"/>
          </a:xfrm>
        </p:grpSpPr>
        <p:sp>
          <p:nvSpPr>
            <p:cNvPr id="382" name="Google Shape;382;p56"/>
            <p:cNvSpPr/>
            <p:nvPr/>
          </p:nvSpPr>
          <p:spPr>
            <a:xfrm>
              <a:off x="325550" y="2055000"/>
              <a:ext cx="2386075" cy="1459975"/>
            </a:xfrm>
            <a:custGeom>
              <a:rect b="b" l="l" r="r" t="t"/>
              <a:pathLst>
                <a:path extrusionOk="0" h="58399" w="95443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6"/>
            <p:cNvSpPr/>
            <p:nvPr/>
          </p:nvSpPr>
          <p:spPr>
            <a:xfrm>
              <a:off x="1075325" y="3589700"/>
              <a:ext cx="884075" cy="335800"/>
            </a:xfrm>
            <a:custGeom>
              <a:rect b="b" l="l" r="r" t="t"/>
              <a:pathLst>
                <a:path extrusionOk="0" h="13432" w="35363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6"/>
            <p:cNvSpPr/>
            <p:nvPr/>
          </p:nvSpPr>
          <p:spPr>
            <a:xfrm>
              <a:off x="238125" y="1973675"/>
              <a:ext cx="2558775" cy="1623600"/>
            </a:xfrm>
            <a:custGeom>
              <a:rect b="b" l="l" r="r" t="t"/>
              <a:pathLst>
                <a:path extrusionOk="0" h="64944" w="102351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6"/>
            <p:cNvSpPr/>
            <p:nvPr/>
          </p:nvSpPr>
          <p:spPr>
            <a:xfrm>
              <a:off x="255425" y="1991200"/>
              <a:ext cx="2524175" cy="1588500"/>
            </a:xfrm>
            <a:custGeom>
              <a:rect b="b" l="l" r="r" t="t"/>
              <a:pathLst>
                <a:path extrusionOk="0" h="63540" w="100967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6"/>
            <p:cNvSpPr/>
            <p:nvPr/>
          </p:nvSpPr>
          <p:spPr>
            <a:xfrm>
              <a:off x="1091150" y="3888075"/>
              <a:ext cx="856825" cy="25"/>
            </a:xfrm>
            <a:custGeom>
              <a:rect b="b" l="l" r="r" t="t"/>
              <a:pathLst>
                <a:path extrusionOk="0" h="1" w="34273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6"/>
            <p:cNvSpPr/>
            <p:nvPr/>
          </p:nvSpPr>
          <p:spPr>
            <a:xfrm>
              <a:off x="1091125" y="3881600"/>
              <a:ext cx="856850" cy="12925"/>
            </a:xfrm>
            <a:custGeom>
              <a:rect b="b" l="l" r="r" t="t"/>
              <a:pathLst>
                <a:path extrusionOk="0" h="517" w="34274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8" name="Google Shape;388;p56"/>
          <p:cNvPicPr preferRelativeResize="0"/>
          <p:nvPr/>
        </p:nvPicPr>
        <p:blipFill rotWithShape="1">
          <a:blip r:embed="rId4">
            <a:alphaModFix/>
          </a:blip>
          <a:srcRect b="2162" l="0" r="0" t="0"/>
          <a:stretch/>
        </p:blipFill>
        <p:spPr>
          <a:xfrm>
            <a:off x="938500" y="1292825"/>
            <a:ext cx="3282900" cy="20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6"/>
          <p:cNvSpPr txBox="1"/>
          <p:nvPr>
            <p:ph idx="4294967295" type="body"/>
          </p:nvPr>
        </p:nvSpPr>
        <p:spPr>
          <a:xfrm>
            <a:off x="5170727" y="99342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 3 Units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 3 Traits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Lowest 3 Units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Lowest 3 Traits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6"/>
          <p:cNvSpPr txBox="1"/>
          <p:nvPr>
            <p:ph idx="4294967295" type="title"/>
          </p:nvPr>
        </p:nvSpPr>
        <p:spPr>
          <a:xfrm>
            <a:off x="5134074" y="445025"/>
            <a:ext cx="32589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Key Takeaways</a:t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TOP 3 UNITS</a:t>
            </a:r>
            <a:endParaRPr>
              <a:solidFill>
                <a:srgbClr val="B7B7B7"/>
              </a:solidFill>
            </a:endParaRPr>
          </a:p>
        </p:txBody>
      </p:sp>
      <p:cxnSp>
        <p:nvCxnSpPr>
          <p:cNvPr id="396" name="Google Shape;396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97" name="Google Shape;397;p57"/>
          <p:cNvSpPr/>
          <p:nvPr/>
        </p:nvSpPr>
        <p:spPr>
          <a:xfrm>
            <a:off x="802899" y="2424000"/>
            <a:ext cx="2094300" cy="2134500"/>
          </a:xfrm>
          <a:prstGeom prst="ellipse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7"/>
          <p:cNvSpPr txBox="1"/>
          <p:nvPr>
            <p:ph idx="4294967295" type="title"/>
          </p:nvPr>
        </p:nvSpPr>
        <p:spPr>
          <a:xfrm>
            <a:off x="638545" y="2725933"/>
            <a:ext cx="25845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6"/>
                </a:solidFill>
              </a:rPr>
              <a:t>3. Ekko</a:t>
            </a:r>
            <a:endParaRPr sz="3100">
              <a:solidFill>
                <a:schemeClr val="accent6"/>
              </a:solidFill>
            </a:endParaRPr>
          </a:p>
        </p:txBody>
      </p:sp>
      <p:sp>
        <p:nvSpPr>
          <p:cNvPr id="399" name="Google Shape;399;p57"/>
          <p:cNvSpPr/>
          <p:nvPr/>
        </p:nvSpPr>
        <p:spPr>
          <a:xfrm>
            <a:off x="3223050" y="1593750"/>
            <a:ext cx="2697900" cy="26859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7"/>
          <p:cNvSpPr txBox="1"/>
          <p:nvPr>
            <p:ph idx="4294967295" type="title"/>
          </p:nvPr>
        </p:nvSpPr>
        <p:spPr>
          <a:xfrm>
            <a:off x="3354975" y="2178651"/>
            <a:ext cx="25845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AutoNum type="arabicPeriod"/>
            </a:pPr>
            <a:r>
              <a:rPr lang="en" sz="3500">
                <a:solidFill>
                  <a:schemeClr val="accent6"/>
                </a:solidFill>
              </a:rPr>
              <a:t>Poppy</a:t>
            </a:r>
            <a:endParaRPr sz="3500">
              <a:solidFill>
                <a:schemeClr val="accent6"/>
              </a:solidFill>
            </a:endParaRPr>
          </a:p>
        </p:txBody>
      </p:sp>
      <p:sp>
        <p:nvSpPr>
          <p:cNvPr id="401" name="Google Shape;401;p57"/>
          <p:cNvSpPr/>
          <p:nvPr/>
        </p:nvSpPr>
        <p:spPr>
          <a:xfrm>
            <a:off x="6179050" y="1150925"/>
            <a:ext cx="2326200" cy="2298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7"/>
          <p:cNvSpPr txBox="1"/>
          <p:nvPr>
            <p:ph idx="4294967295" type="title"/>
          </p:nvPr>
        </p:nvSpPr>
        <p:spPr>
          <a:xfrm>
            <a:off x="6113290" y="1386434"/>
            <a:ext cx="25845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</a:rPr>
              <a:t>2. Zed</a:t>
            </a:r>
            <a:endParaRPr sz="3600">
              <a:solidFill>
                <a:schemeClr val="accent6"/>
              </a:solidFill>
            </a:endParaRPr>
          </a:p>
        </p:txBody>
      </p:sp>
      <p:cxnSp>
        <p:nvCxnSpPr>
          <p:cNvPr id="403" name="Google Shape;403;p57"/>
          <p:cNvCxnSpPr>
            <a:stCxn id="401" idx="0"/>
          </p:cNvCxnSpPr>
          <p:nvPr/>
        </p:nvCxnSpPr>
        <p:spPr>
          <a:xfrm rot="10800000">
            <a:off x="7342150" y="-488275"/>
            <a:ext cx="0" cy="1639200"/>
          </a:xfrm>
          <a:prstGeom prst="straightConnector1">
            <a:avLst/>
          </a:prstGeom>
          <a:noFill/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57"/>
          <p:cNvCxnSpPr>
            <a:stCxn id="399" idx="4"/>
          </p:cNvCxnSpPr>
          <p:nvPr/>
        </p:nvCxnSpPr>
        <p:spPr>
          <a:xfrm>
            <a:off x="4572000" y="4279650"/>
            <a:ext cx="0" cy="13620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57"/>
          <p:cNvCxnSpPr>
            <a:stCxn id="397" idx="4"/>
          </p:cNvCxnSpPr>
          <p:nvPr/>
        </p:nvCxnSpPr>
        <p:spPr>
          <a:xfrm>
            <a:off x="1850049" y="4558500"/>
            <a:ext cx="0" cy="7128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6" name="Google Shape;40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7274" y="2902550"/>
            <a:ext cx="1649463" cy="9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4149" y="2101050"/>
            <a:ext cx="1595996" cy="9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2373" y="3367400"/>
            <a:ext cx="1435371" cy="85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TOP 3 TRAITS</a:t>
            </a:r>
            <a:endParaRPr>
              <a:solidFill>
                <a:srgbClr val="B7B7B7"/>
              </a:solidFill>
            </a:endParaRPr>
          </a:p>
        </p:txBody>
      </p:sp>
      <p:cxnSp>
        <p:nvCxnSpPr>
          <p:cNvPr id="414" name="Google Shape;414;p5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15" name="Google Shape;415;p58"/>
          <p:cNvSpPr/>
          <p:nvPr/>
        </p:nvSpPr>
        <p:spPr>
          <a:xfrm>
            <a:off x="802899" y="2424000"/>
            <a:ext cx="2094300" cy="2134500"/>
          </a:xfrm>
          <a:prstGeom prst="ellipse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8"/>
          <p:cNvSpPr txBox="1"/>
          <p:nvPr>
            <p:ph idx="4294967295" type="title"/>
          </p:nvPr>
        </p:nvSpPr>
        <p:spPr>
          <a:xfrm>
            <a:off x="638545" y="2799208"/>
            <a:ext cx="25845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6"/>
                </a:solidFill>
              </a:rPr>
              <a:t>3. Arsenal</a:t>
            </a:r>
            <a:endParaRPr sz="2500">
              <a:solidFill>
                <a:schemeClr val="accent6"/>
              </a:solidFill>
            </a:endParaRPr>
          </a:p>
        </p:txBody>
      </p:sp>
      <p:sp>
        <p:nvSpPr>
          <p:cNvPr id="417" name="Google Shape;417;p58"/>
          <p:cNvSpPr/>
          <p:nvPr/>
        </p:nvSpPr>
        <p:spPr>
          <a:xfrm>
            <a:off x="3223050" y="1593750"/>
            <a:ext cx="2697900" cy="26859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8"/>
          <p:cNvSpPr txBox="1"/>
          <p:nvPr>
            <p:ph idx="4294967295" type="title"/>
          </p:nvPr>
        </p:nvSpPr>
        <p:spPr>
          <a:xfrm>
            <a:off x="3330700" y="2086400"/>
            <a:ext cx="25335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AutoNum type="arabicPeriod"/>
            </a:pPr>
            <a:r>
              <a:rPr lang="en" sz="2700">
                <a:solidFill>
                  <a:schemeClr val="accent6"/>
                </a:solidFill>
              </a:rPr>
              <a:t>Corrupted</a:t>
            </a:r>
            <a:endParaRPr sz="2700">
              <a:solidFill>
                <a:schemeClr val="accent6"/>
              </a:solidFill>
            </a:endParaRPr>
          </a:p>
        </p:txBody>
      </p:sp>
      <p:sp>
        <p:nvSpPr>
          <p:cNvPr id="419" name="Google Shape;419;p58"/>
          <p:cNvSpPr/>
          <p:nvPr/>
        </p:nvSpPr>
        <p:spPr>
          <a:xfrm>
            <a:off x="6179050" y="1150925"/>
            <a:ext cx="2326200" cy="2298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8"/>
          <p:cNvSpPr txBox="1"/>
          <p:nvPr>
            <p:ph idx="4294967295" type="title"/>
          </p:nvPr>
        </p:nvSpPr>
        <p:spPr>
          <a:xfrm>
            <a:off x="6113290" y="1496334"/>
            <a:ext cx="25845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6"/>
                </a:solidFill>
              </a:rPr>
              <a:t>2. Hacker</a:t>
            </a:r>
            <a:endParaRPr sz="2700">
              <a:solidFill>
                <a:schemeClr val="accent6"/>
              </a:solidFill>
            </a:endParaRPr>
          </a:p>
        </p:txBody>
      </p:sp>
      <p:cxnSp>
        <p:nvCxnSpPr>
          <p:cNvPr id="421" name="Google Shape;421;p58"/>
          <p:cNvCxnSpPr>
            <a:stCxn id="419" idx="0"/>
          </p:cNvCxnSpPr>
          <p:nvPr/>
        </p:nvCxnSpPr>
        <p:spPr>
          <a:xfrm rot="10800000">
            <a:off x="7342150" y="-488275"/>
            <a:ext cx="0" cy="1639200"/>
          </a:xfrm>
          <a:prstGeom prst="straightConnector1">
            <a:avLst/>
          </a:prstGeom>
          <a:noFill/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58"/>
          <p:cNvCxnSpPr>
            <a:stCxn id="417" idx="4"/>
          </p:cNvCxnSpPr>
          <p:nvPr/>
        </p:nvCxnSpPr>
        <p:spPr>
          <a:xfrm>
            <a:off x="4572000" y="4279650"/>
            <a:ext cx="0" cy="13620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58"/>
          <p:cNvCxnSpPr>
            <a:stCxn id="415" idx="4"/>
          </p:cNvCxnSpPr>
          <p:nvPr/>
        </p:nvCxnSpPr>
        <p:spPr>
          <a:xfrm>
            <a:off x="1850049" y="4558500"/>
            <a:ext cx="0" cy="7128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4" name="Google Shape;424;p58"/>
          <p:cNvPicPr preferRelativeResize="0"/>
          <p:nvPr/>
        </p:nvPicPr>
        <p:blipFill rotWithShape="1">
          <a:blip r:embed="rId3">
            <a:alphaModFix/>
          </a:blip>
          <a:srcRect b="0" l="0" r="6296" t="0"/>
          <a:stretch/>
        </p:blipFill>
        <p:spPr>
          <a:xfrm>
            <a:off x="4026038" y="2647475"/>
            <a:ext cx="1091924" cy="13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1525" y="3278325"/>
            <a:ext cx="977050" cy="10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7025" y="2006100"/>
            <a:ext cx="977050" cy="1131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BOTTOM 3 UNITS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*0 feature importance </a:t>
            </a:r>
            <a:r>
              <a:rPr lang="en"/>
              <a:t>  </a:t>
            </a:r>
            <a:endParaRPr/>
          </a:p>
        </p:txBody>
      </p:sp>
      <p:cxnSp>
        <p:nvCxnSpPr>
          <p:cNvPr id="432" name="Google Shape;432;p5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33" name="Google Shape;433;p59"/>
          <p:cNvSpPr/>
          <p:nvPr/>
        </p:nvSpPr>
        <p:spPr>
          <a:xfrm>
            <a:off x="982975" y="2545575"/>
            <a:ext cx="2070000" cy="20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9"/>
          <p:cNvSpPr/>
          <p:nvPr/>
        </p:nvSpPr>
        <p:spPr>
          <a:xfrm>
            <a:off x="3438700" y="1791775"/>
            <a:ext cx="2206800" cy="221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9"/>
          <p:cNvSpPr/>
          <p:nvPr/>
        </p:nvSpPr>
        <p:spPr>
          <a:xfrm>
            <a:off x="6221125" y="1282925"/>
            <a:ext cx="2341200" cy="225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6" name="Google Shape;436;p59"/>
          <p:cNvCxnSpPr>
            <a:stCxn id="435" idx="0"/>
          </p:cNvCxnSpPr>
          <p:nvPr/>
        </p:nvCxnSpPr>
        <p:spPr>
          <a:xfrm rot="10800000">
            <a:off x="7391725" y="-356275"/>
            <a:ext cx="0" cy="16392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59"/>
          <p:cNvCxnSpPr>
            <a:stCxn id="434" idx="4"/>
          </p:cNvCxnSpPr>
          <p:nvPr/>
        </p:nvCxnSpPr>
        <p:spPr>
          <a:xfrm>
            <a:off x="4542100" y="4005775"/>
            <a:ext cx="0" cy="1362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59"/>
          <p:cNvCxnSpPr>
            <a:stCxn id="433" idx="4"/>
          </p:cNvCxnSpPr>
          <p:nvPr/>
        </p:nvCxnSpPr>
        <p:spPr>
          <a:xfrm>
            <a:off x="2017975" y="4558575"/>
            <a:ext cx="0" cy="712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9" name="Google Shape;43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7588" y="2545575"/>
            <a:ext cx="1589025" cy="9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9"/>
          <p:cNvSpPr txBox="1"/>
          <p:nvPr/>
        </p:nvSpPr>
        <p:spPr>
          <a:xfrm>
            <a:off x="4218950" y="2022375"/>
            <a:ext cx="375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Rell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1" name="Google Shape;44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7226" y="2182375"/>
            <a:ext cx="1589000" cy="9413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9"/>
          <p:cNvSpPr txBox="1"/>
          <p:nvPr/>
        </p:nvSpPr>
        <p:spPr>
          <a:xfrm>
            <a:off x="6840225" y="1603275"/>
            <a:ext cx="375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Nasus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3" name="Google Shape;44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5675" y="3322351"/>
            <a:ext cx="1444598" cy="857724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9"/>
          <p:cNvSpPr txBox="1"/>
          <p:nvPr/>
        </p:nvSpPr>
        <p:spPr>
          <a:xfrm>
            <a:off x="1651025" y="2710888"/>
            <a:ext cx="375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Sett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BOTTOM 3 TRAITS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*0 feature importance </a:t>
            </a:r>
            <a:r>
              <a:rPr lang="en"/>
              <a:t>  </a:t>
            </a:r>
            <a:endParaRPr/>
          </a:p>
        </p:txBody>
      </p:sp>
      <p:cxnSp>
        <p:nvCxnSpPr>
          <p:cNvPr id="450" name="Google Shape;450;p6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51" name="Google Shape;451;p60"/>
          <p:cNvSpPr/>
          <p:nvPr/>
        </p:nvSpPr>
        <p:spPr>
          <a:xfrm>
            <a:off x="1077905" y="2739425"/>
            <a:ext cx="1819200" cy="181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0"/>
          <p:cNvSpPr/>
          <p:nvPr/>
        </p:nvSpPr>
        <p:spPr>
          <a:xfrm>
            <a:off x="3438700" y="1791775"/>
            <a:ext cx="2206800" cy="221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60"/>
          <p:cNvSpPr/>
          <p:nvPr/>
        </p:nvSpPr>
        <p:spPr>
          <a:xfrm>
            <a:off x="6221125" y="1282913"/>
            <a:ext cx="1965900" cy="1891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4" name="Google Shape;454;p60"/>
          <p:cNvCxnSpPr>
            <a:stCxn id="453" idx="0"/>
          </p:cNvCxnSpPr>
          <p:nvPr/>
        </p:nvCxnSpPr>
        <p:spPr>
          <a:xfrm rot="10800000">
            <a:off x="7204075" y="-356287"/>
            <a:ext cx="0" cy="16392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60"/>
          <p:cNvCxnSpPr>
            <a:stCxn id="452" idx="4"/>
          </p:cNvCxnSpPr>
          <p:nvPr/>
        </p:nvCxnSpPr>
        <p:spPr>
          <a:xfrm>
            <a:off x="4542100" y="4005775"/>
            <a:ext cx="0" cy="1362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60"/>
          <p:cNvCxnSpPr>
            <a:stCxn id="451" idx="4"/>
          </p:cNvCxnSpPr>
          <p:nvPr/>
        </p:nvCxnSpPr>
        <p:spPr>
          <a:xfrm>
            <a:off x="1987505" y="4558625"/>
            <a:ext cx="0" cy="712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7" name="Google Shape;45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6375" y="2278702"/>
            <a:ext cx="1251450" cy="12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0650" y="3157138"/>
            <a:ext cx="833700" cy="9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8300" y="1711538"/>
            <a:ext cx="971550" cy="10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Gamer</a:t>
            </a:r>
            <a:r>
              <a:rPr lang="en"/>
              <a:t> End </a:t>
            </a:r>
            <a:endParaRPr/>
          </a:p>
        </p:txBody>
      </p:sp>
      <p:cxnSp>
        <p:nvCxnSpPr>
          <p:cNvPr id="465" name="Google Shape;465;p6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66" name="Google Shape;466;p61"/>
          <p:cNvPicPr preferRelativeResize="0"/>
          <p:nvPr/>
        </p:nvPicPr>
        <p:blipFill rotWithShape="1">
          <a:blip r:embed="rId4">
            <a:alphaModFix/>
          </a:blip>
          <a:srcRect b="0" l="3591" r="3600" t="0"/>
          <a:stretch/>
        </p:blipFill>
        <p:spPr>
          <a:xfrm>
            <a:off x="922245" y="1288535"/>
            <a:ext cx="3320652" cy="2012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7" name="Google Shape;467;p61"/>
          <p:cNvGrpSpPr/>
          <p:nvPr/>
        </p:nvGrpSpPr>
        <p:grpSpPr>
          <a:xfrm>
            <a:off x="793216" y="1157983"/>
            <a:ext cx="3576400" cy="2728066"/>
            <a:chOff x="238125" y="1973675"/>
            <a:chExt cx="2558775" cy="1951825"/>
          </a:xfrm>
        </p:grpSpPr>
        <p:sp>
          <p:nvSpPr>
            <p:cNvPr id="468" name="Google Shape;468;p61"/>
            <p:cNvSpPr/>
            <p:nvPr/>
          </p:nvSpPr>
          <p:spPr>
            <a:xfrm>
              <a:off x="325550" y="2055000"/>
              <a:ext cx="2386075" cy="1459975"/>
            </a:xfrm>
            <a:custGeom>
              <a:rect b="b" l="l" r="r" t="t"/>
              <a:pathLst>
                <a:path extrusionOk="0" h="58399" w="95443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61"/>
            <p:cNvSpPr/>
            <p:nvPr/>
          </p:nvSpPr>
          <p:spPr>
            <a:xfrm>
              <a:off x="1075325" y="3589700"/>
              <a:ext cx="884075" cy="335800"/>
            </a:xfrm>
            <a:custGeom>
              <a:rect b="b" l="l" r="r" t="t"/>
              <a:pathLst>
                <a:path extrusionOk="0" h="13432" w="35363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61"/>
            <p:cNvSpPr/>
            <p:nvPr/>
          </p:nvSpPr>
          <p:spPr>
            <a:xfrm>
              <a:off x="238125" y="1973675"/>
              <a:ext cx="2558775" cy="1623600"/>
            </a:xfrm>
            <a:custGeom>
              <a:rect b="b" l="l" r="r" t="t"/>
              <a:pathLst>
                <a:path extrusionOk="0" h="64944" w="102351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61"/>
            <p:cNvSpPr/>
            <p:nvPr/>
          </p:nvSpPr>
          <p:spPr>
            <a:xfrm>
              <a:off x="255425" y="1991200"/>
              <a:ext cx="2524175" cy="1588500"/>
            </a:xfrm>
            <a:custGeom>
              <a:rect b="b" l="l" r="r" t="t"/>
              <a:pathLst>
                <a:path extrusionOk="0" h="63540" w="100967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61"/>
            <p:cNvSpPr/>
            <p:nvPr/>
          </p:nvSpPr>
          <p:spPr>
            <a:xfrm>
              <a:off x="1091150" y="3888075"/>
              <a:ext cx="856825" cy="25"/>
            </a:xfrm>
            <a:custGeom>
              <a:rect b="b" l="l" r="r" t="t"/>
              <a:pathLst>
                <a:path extrusionOk="0" h="1" w="34273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61"/>
            <p:cNvSpPr/>
            <p:nvPr/>
          </p:nvSpPr>
          <p:spPr>
            <a:xfrm>
              <a:off x="1091125" y="3881600"/>
              <a:ext cx="856850" cy="12925"/>
            </a:xfrm>
            <a:custGeom>
              <a:rect b="b" l="l" r="r" t="t"/>
              <a:pathLst>
                <a:path extrusionOk="0" h="517" w="34274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61"/>
          <p:cNvSpPr txBox="1"/>
          <p:nvPr>
            <p:ph idx="4294967295" type="body"/>
          </p:nvPr>
        </p:nvSpPr>
        <p:spPr>
          <a:xfrm>
            <a:off x="5170727" y="99342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important features that </a:t>
            </a:r>
            <a:r>
              <a:rPr lang="en"/>
              <a:t>contribute</a:t>
            </a:r>
            <a:r>
              <a:rPr lang="en"/>
              <a:t> to a high win rate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Why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Gamers can re-strategize to improve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61"/>
          <p:cNvSpPr txBox="1"/>
          <p:nvPr>
            <p:ph idx="4294967295" type="title"/>
          </p:nvPr>
        </p:nvSpPr>
        <p:spPr>
          <a:xfrm>
            <a:off x="5134074" y="445025"/>
            <a:ext cx="32589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Key Takeaways</a:t>
            </a: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2"/>
          <p:cNvSpPr/>
          <p:nvPr/>
        </p:nvSpPr>
        <p:spPr>
          <a:xfrm>
            <a:off x="843275" y="1146975"/>
            <a:ext cx="924000" cy="941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62"/>
          <p:cNvSpPr txBox="1"/>
          <p:nvPr>
            <p:ph idx="4294967295" type="title"/>
          </p:nvPr>
        </p:nvSpPr>
        <p:spPr>
          <a:xfrm>
            <a:off x="2226275" y="297000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TOP 3 FEATURES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482" name="Google Shape;482;p62"/>
          <p:cNvSpPr/>
          <p:nvPr/>
        </p:nvSpPr>
        <p:spPr>
          <a:xfrm>
            <a:off x="843275" y="2339475"/>
            <a:ext cx="924000" cy="941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62"/>
          <p:cNvSpPr/>
          <p:nvPr/>
        </p:nvSpPr>
        <p:spPr>
          <a:xfrm>
            <a:off x="843275" y="3608225"/>
            <a:ext cx="924000" cy="941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62"/>
          <p:cNvSpPr txBox="1"/>
          <p:nvPr/>
        </p:nvSpPr>
        <p:spPr>
          <a:xfrm>
            <a:off x="1125075" y="1288825"/>
            <a:ext cx="611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8563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3500">
              <a:solidFill>
                <a:srgbClr val="0856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p62"/>
          <p:cNvSpPr txBox="1"/>
          <p:nvPr/>
        </p:nvSpPr>
        <p:spPr>
          <a:xfrm>
            <a:off x="1071750" y="2448525"/>
            <a:ext cx="611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8563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3500">
              <a:solidFill>
                <a:srgbClr val="0856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6" name="Google Shape;486;p62"/>
          <p:cNvSpPr txBox="1"/>
          <p:nvPr/>
        </p:nvSpPr>
        <p:spPr>
          <a:xfrm>
            <a:off x="1071750" y="3717275"/>
            <a:ext cx="611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8563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3500">
              <a:solidFill>
                <a:srgbClr val="0856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7" name="Google Shape;487;p62"/>
          <p:cNvSpPr txBox="1"/>
          <p:nvPr/>
        </p:nvSpPr>
        <p:spPr>
          <a:xfrm>
            <a:off x="1971000" y="1332975"/>
            <a:ext cx="2293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Total Items</a:t>
            </a:r>
            <a:endParaRPr b="1" sz="2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62"/>
          <p:cNvSpPr txBox="1"/>
          <p:nvPr/>
        </p:nvSpPr>
        <p:spPr>
          <a:xfrm>
            <a:off x="2016725" y="2525475"/>
            <a:ext cx="2293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Level</a:t>
            </a:r>
            <a:endParaRPr b="1" sz="2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62"/>
          <p:cNvSpPr txBox="1"/>
          <p:nvPr/>
        </p:nvSpPr>
        <p:spPr>
          <a:xfrm>
            <a:off x="1971000" y="3794225"/>
            <a:ext cx="2293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Tier </a:t>
            </a:r>
            <a:endParaRPr b="1" sz="2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0" name="Google Shape;490;p62"/>
          <p:cNvPicPr preferRelativeResize="0"/>
          <p:nvPr/>
        </p:nvPicPr>
        <p:blipFill rotWithShape="1">
          <a:blip r:embed="rId3">
            <a:alphaModFix/>
          </a:blip>
          <a:srcRect b="28976" l="20853" r="20976" t="29487"/>
          <a:stretch/>
        </p:blipFill>
        <p:spPr>
          <a:xfrm>
            <a:off x="4204825" y="1332900"/>
            <a:ext cx="1744028" cy="70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4825" y="2294925"/>
            <a:ext cx="1803700" cy="89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4838" y="3535850"/>
            <a:ext cx="1944000" cy="1086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4838" y="3532832"/>
            <a:ext cx="1944000" cy="109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3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cxnSp>
        <p:nvCxnSpPr>
          <p:cNvPr id="499" name="Google Shape;499;p63"/>
          <p:cNvCxnSpPr/>
          <p:nvPr/>
        </p:nvCxnSpPr>
        <p:spPr>
          <a:xfrm>
            <a:off x="3190500" y="32032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8"/>
          <p:cNvSpPr txBox="1"/>
          <p:nvPr>
            <p:ph type="title"/>
          </p:nvPr>
        </p:nvSpPr>
        <p:spPr>
          <a:xfrm>
            <a:off x="2532175" y="3313750"/>
            <a:ext cx="52833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Teamfight Tactics </a:t>
            </a:r>
            <a:endParaRPr/>
          </a:p>
        </p:txBody>
      </p:sp>
      <p:sp>
        <p:nvSpPr>
          <p:cNvPr id="187" name="Google Shape;187;p38"/>
          <p:cNvSpPr txBox="1"/>
          <p:nvPr>
            <p:ph idx="2" type="title"/>
          </p:nvPr>
        </p:nvSpPr>
        <p:spPr>
          <a:xfrm>
            <a:off x="119270" y="32724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8" name="Google Shape;188;p38"/>
          <p:cNvSpPr txBox="1"/>
          <p:nvPr>
            <p:ph idx="1" type="subTitle"/>
          </p:nvPr>
        </p:nvSpPr>
        <p:spPr>
          <a:xfrm>
            <a:off x="3105577" y="3773400"/>
            <a:ext cx="41955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introduction to the game </a:t>
            </a:r>
            <a:endParaRPr/>
          </a:p>
        </p:txBody>
      </p:sp>
      <p:cxnSp>
        <p:nvCxnSpPr>
          <p:cNvPr id="189" name="Google Shape;189;p38"/>
          <p:cNvCxnSpPr/>
          <p:nvPr/>
        </p:nvCxnSpPr>
        <p:spPr>
          <a:xfrm>
            <a:off x="2681750" y="32381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r>
              <a:rPr lang="en"/>
              <a:t> to Teamfight Tactics (TFT)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5" name="Google Shape;195;p39"/>
          <p:cNvSpPr txBox="1"/>
          <p:nvPr>
            <p:ph idx="1" type="body"/>
          </p:nvPr>
        </p:nvSpPr>
        <p:spPr>
          <a:xfrm>
            <a:off x="469725" y="1652850"/>
            <a:ext cx="43518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Teamfight Tactics (TFT) is an auto battler game, developed by Riot Games, challenges players to think critically, strategize adaptively, and navigate the randomness inherent in each match.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Players compete against seven others to be the last standing, through careful selection and placement of champions, synergizing traits, and optimizing item use.</a:t>
            </a:r>
            <a:endParaRPr/>
          </a:p>
        </p:txBody>
      </p:sp>
      <p:cxnSp>
        <p:nvCxnSpPr>
          <p:cNvPr id="196" name="Google Shape;196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pSp>
        <p:nvGrpSpPr>
          <p:cNvPr id="197" name="Google Shape;197;p39"/>
          <p:cNvGrpSpPr/>
          <p:nvPr/>
        </p:nvGrpSpPr>
        <p:grpSpPr>
          <a:xfrm>
            <a:off x="5567811" y="550136"/>
            <a:ext cx="477752" cy="661914"/>
            <a:chOff x="3764485" y="2890682"/>
            <a:chExt cx="222874" cy="345737"/>
          </a:xfrm>
        </p:grpSpPr>
        <p:sp>
          <p:nvSpPr>
            <p:cNvPr id="198" name="Google Shape;198;p39"/>
            <p:cNvSpPr/>
            <p:nvPr/>
          </p:nvSpPr>
          <p:spPr>
            <a:xfrm>
              <a:off x="3764485" y="2890682"/>
              <a:ext cx="222874" cy="345737"/>
            </a:xfrm>
            <a:custGeom>
              <a:rect b="b" l="l" r="r" t="t"/>
              <a:pathLst>
                <a:path extrusionOk="0" h="10862" w="7002">
                  <a:moveTo>
                    <a:pt x="3596" y="348"/>
                  </a:moveTo>
                  <a:lnTo>
                    <a:pt x="3727" y="396"/>
                  </a:lnTo>
                  <a:cubicBezTo>
                    <a:pt x="3882" y="467"/>
                    <a:pt x="4001" y="610"/>
                    <a:pt x="4073" y="801"/>
                  </a:cubicBezTo>
                  <a:cubicBezTo>
                    <a:pt x="3894" y="777"/>
                    <a:pt x="3739" y="753"/>
                    <a:pt x="3596" y="729"/>
                  </a:cubicBezTo>
                  <a:lnTo>
                    <a:pt x="3596" y="348"/>
                  </a:lnTo>
                  <a:close/>
                  <a:moveTo>
                    <a:pt x="6168" y="8504"/>
                  </a:moveTo>
                  <a:cubicBezTo>
                    <a:pt x="6275" y="8504"/>
                    <a:pt x="6347" y="8587"/>
                    <a:pt x="6347" y="8683"/>
                  </a:cubicBezTo>
                  <a:lnTo>
                    <a:pt x="6347" y="8861"/>
                  </a:lnTo>
                  <a:lnTo>
                    <a:pt x="6168" y="8861"/>
                  </a:lnTo>
                  <a:cubicBezTo>
                    <a:pt x="6085" y="8861"/>
                    <a:pt x="6001" y="8945"/>
                    <a:pt x="6001" y="9028"/>
                  </a:cubicBezTo>
                  <a:cubicBezTo>
                    <a:pt x="6001" y="9123"/>
                    <a:pt x="6085" y="9195"/>
                    <a:pt x="6168" y="9195"/>
                  </a:cubicBezTo>
                  <a:lnTo>
                    <a:pt x="6513" y="9195"/>
                  </a:lnTo>
                  <a:cubicBezTo>
                    <a:pt x="6621" y="9195"/>
                    <a:pt x="6692" y="9266"/>
                    <a:pt x="6692" y="9373"/>
                  </a:cubicBezTo>
                  <a:lnTo>
                    <a:pt x="6692" y="10397"/>
                  </a:lnTo>
                  <a:cubicBezTo>
                    <a:pt x="6680" y="10504"/>
                    <a:pt x="6597" y="10576"/>
                    <a:pt x="6501" y="10576"/>
                  </a:cubicBezTo>
                  <a:lnTo>
                    <a:pt x="1394" y="10576"/>
                  </a:lnTo>
                  <a:cubicBezTo>
                    <a:pt x="1287" y="10576"/>
                    <a:pt x="1215" y="10504"/>
                    <a:pt x="1215" y="10397"/>
                  </a:cubicBezTo>
                  <a:lnTo>
                    <a:pt x="1215" y="9373"/>
                  </a:lnTo>
                  <a:cubicBezTo>
                    <a:pt x="1215" y="9266"/>
                    <a:pt x="1287" y="9195"/>
                    <a:pt x="1394" y="9195"/>
                  </a:cubicBezTo>
                  <a:lnTo>
                    <a:pt x="5489" y="9195"/>
                  </a:lnTo>
                  <a:cubicBezTo>
                    <a:pt x="5573" y="9195"/>
                    <a:pt x="5644" y="9123"/>
                    <a:pt x="5644" y="9028"/>
                  </a:cubicBezTo>
                  <a:cubicBezTo>
                    <a:pt x="5644" y="8945"/>
                    <a:pt x="5573" y="8861"/>
                    <a:pt x="5489" y="8861"/>
                  </a:cubicBezTo>
                  <a:lnTo>
                    <a:pt x="1560" y="8861"/>
                  </a:lnTo>
                  <a:lnTo>
                    <a:pt x="1560" y="8683"/>
                  </a:lnTo>
                  <a:cubicBezTo>
                    <a:pt x="1560" y="8587"/>
                    <a:pt x="1632" y="8504"/>
                    <a:pt x="1739" y="8504"/>
                  </a:cubicBezTo>
                  <a:close/>
                  <a:moveTo>
                    <a:pt x="3471" y="1"/>
                  </a:moveTo>
                  <a:cubicBezTo>
                    <a:pt x="3436" y="1"/>
                    <a:pt x="3413" y="3"/>
                    <a:pt x="3406" y="3"/>
                  </a:cubicBezTo>
                  <a:cubicBezTo>
                    <a:pt x="3311" y="3"/>
                    <a:pt x="3251" y="74"/>
                    <a:pt x="3251" y="158"/>
                  </a:cubicBezTo>
                  <a:lnTo>
                    <a:pt x="3251" y="682"/>
                  </a:lnTo>
                  <a:cubicBezTo>
                    <a:pt x="3184" y="678"/>
                    <a:pt x="3123" y="676"/>
                    <a:pt x="3071" y="676"/>
                  </a:cubicBezTo>
                  <a:cubicBezTo>
                    <a:pt x="2968" y="676"/>
                    <a:pt x="2902" y="682"/>
                    <a:pt x="2894" y="682"/>
                  </a:cubicBezTo>
                  <a:cubicBezTo>
                    <a:pt x="2811" y="682"/>
                    <a:pt x="2751" y="753"/>
                    <a:pt x="2751" y="848"/>
                  </a:cubicBezTo>
                  <a:cubicBezTo>
                    <a:pt x="2751" y="932"/>
                    <a:pt x="2822" y="991"/>
                    <a:pt x="2906" y="991"/>
                  </a:cubicBezTo>
                  <a:cubicBezTo>
                    <a:pt x="2909" y="991"/>
                    <a:pt x="2939" y="990"/>
                    <a:pt x="2991" y="990"/>
                  </a:cubicBezTo>
                  <a:cubicBezTo>
                    <a:pt x="3356" y="990"/>
                    <a:pt x="4811" y="1045"/>
                    <a:pt x="5728" y="1920"/>
                  </a:cubicBezTo>
                  <a:cubicBezTo>
                    <a:pt x="6228" y="2408"/>
                    <a:pt x="6501" y="3063"/>
                    <a:pt x="6501" y="3896"/>
                  </a:cubicBezTo>
                  <a:cubicBezTo>
                    <a:pt x="6501" y="4789"/>
                    <a:pt x="6299" y="5361"/>
                    <a:pt x="6097" y="5968"/>
                  </a:cubicBezTo>
                  <a:cubicBezTo>
                    <a:pt x="5882" y="6575"/>
                    <a:pt x="5668" y="7194"/>
                    <a:pt x="5644" y="8171"/>
                  </a:cubicBezTo>
                  <a:lnTo>
                    <a:pt x="1989" y="8171"/>
                  </a:lnTo>
                  <a:cubicBezTo>
                    <a:pt x="1941" y="8075"/>
                    <a:pt x="1882" y="7909"/>
                    <a:pt x="1882" y="7647"/>
                  </a:cubicBezTo>
                  <a:cubicBezTo>
                    <a:pt x="1882" y="7230"/>
                    <a:pt x="2132" y="6266"/>
                    <a:pt x="3882" y="4515"/>
                  </a:cubicBezTo>
                  <a:cubicBezTo>
                    <a:pt x="3918" y="4480"/>
                    <a:pt x="3942" y="4385"/>
                    <a:pt x="3906" y="4325"/>
                  </a:cubicBezTo>
                  <a:cubicBezTo>
                    <a:pt x="3886" y="4275"/>
                    <a:pt x="3825" y="4251"/>
                    <a:pt x="3764" y="4251"/>
                  </a:cubicBezTo>
                  <a:cubicBezTo>
                    <a:pt x="3751" y="4251"/>
                    <a:pt x="3739" y="4252"/>
                    <a:pt x="3727" y="4254"/>
                  </a:cubicBezTo>
                  <a:cubicBezTo>
                    <a:pt x="3727" y="4254"/>
                    <a:pt x="3635" y="4276"/>
                    <a:pt x="3486" y="4276"/>
                  </a:cubicBezTo>
                  <a:cubicBezTo>
                    <a:pt x="3292" y="4276"/>
                    <a:pt x="3001" y="4238"/>
                    <a:pt x="2691" y="4063"/>
                  </a:cubicBezTo>
                  <a:cubicBezTo>
                    <a:pt x="2620" y="4020"/>
                    <a:pt x="2540" y="4000"/>
                    <a:pt x="2460" y="4000"/>
                  </a:cubicBezTo>
                  <a:cubicBezTo>
                    <a:pt x="2341" y="4000"/>
                    <a:pt x="2220" y="4044"/>
                    <a:pt x="2120" y="4123"/>
                  </a:cubicBezTo>
                  <a:cubicBezTo>
                    <a:pt x="1924" y="4281"/>
                    <a:pt x="1552" y="4499"/>
                    <a:pt x="998" y="4499"/>
                  </a:cubicBezTo>
                  <a:cubicBezTo>
                    <a:pt x="846" y="4499"/>
                    <a:pt x="680" y="4482"/>
                    <a:pt x="501" y="4444"/>
                  </a:cubicBezTo>
                  <a:lnTo>
                    <a:pt x="370" y="3777"/>
                  </a:lnTo>
                  <a:lnTo>
                    <a:pt x="2001" y="2146"/>
                  </a:lnTo>
                  <a:cubicBezTo>
                    <a:pt x="2037" y="2110"/>
                    <a:pt x="2049" y="2063"/>
                    <a:pt x="2049" y="2027"/>
                  </a:cubicBezTo>
                  <a:lnTo>
                    <a:pt x="2049" y="1813"/>
                  </a:lnTo>
                  <a:cubicBezTo>
                    <a:pt x="2049" y="1729"/>
                    <a:pt x="2120" y="1634"/>
                    <a:pt x="2215" y="1634"/>
                  </a:cubicBezTo>
                  <a:cubicBezTo>
                    <a:pt x="2327" y="1626"/>
                    <a:pt x="2501" y="1615"/>
                    <a:pt x="2715" y="1615"/>
                  </a:cubicBezTo>
                  <a:cubicBezTo>
                    <a:pt x="3115" y="1615"/>
                    <a:pt x="3656" y="1654"/>
                    <a:pt x="4192" y="1825"/>
                  </a:cubicBezTo>
                  <a:cubicBezTo>
                    <a:pt x="4211" y="1833"/>
                    <a:pt x="4231" y="1837"/>
                    <a:pt x="4250" y="1837"/>
                  </a:cubicBezTo>
                  <a:cubicBezTo>
                    <a:pt x="4314" y="1837"/>
                    <a:pt x="4373" y="1794"/>
                    <a:pt x="4382" y="1729"/>
                  </a:cubicBezTo>
                  <a:cubicBezTo>
                    <a:pt x="4418" y="1634"/>
                    <a:pt x="4370" y="1539"/>
                    <a:pt x="4275" y="1527"/>
                  </a:cubicBezTo>
                  <a:cubicBezTo>
                    <a:pt x="3701" y="1346"/>
                    <a:pt x="3117" y="1300"/>
                    <a:pt x="2687" y="1300"/>
                  </a:cubicBezTo>
                  <a:cubicBezTo>
                    <a:pt x="2465" y="1300"/>
                    <a:pt x="2285" y="1312"/>
                    <a:pt x="2168" y="1325"/>
                  </a:cubicBezTo>
                  <a:cubicBezTo>
                    <a:pt x="1906" y="1348"/>
                    <a:pt x="1715" y="1563"/>
                    <a:pt x="1715" y="1813"/>
                  </a:cubicBezTo>
                  <a:lnTo>
                    <a:pt x="1715" y="1968"/>
                  </a:lnTo>
                  <a:lnTo>
                    <a:pt x="60" y="3611"/>
                  </a:lnTo>
                  <a:cubicBezTo>
                    <a:pt x="24" y="3658"/>
                    <a:pt x="1" y="3706"/>
                    <a:pt x="24" y="3765"/>
                  </a:cubicBezTo>
                  <a:lnTo>
                    <a:pt x="179" y="4611"/>
                  </a:lnTo>
                  <a:cubicBezTo>
                    <a:pt x="203" y="4670"/>
                    <a:pt x="239" y="4718"/>
                    <a:pt x="298" y="4730"/>
                  </a:cubicBezTo>
                  <a:cubicBezTo>
                    <a:pt x="542" y="4788"/>
                    <a:pt x="764" y="4813"/>
                    <a:pt x="967" y="4813"/>
                  </a:cubicBezTo>
                  <a:cubicBezTo>
                    <a:pt x="1627" y="4813"/>
                    <a:pt x="2071" y="4552"/>
                    <a:pt x="2299" y="4361"/>
                  </a:cubicBezTo>
                  <a:cubicBezTo>
                    <a:pt x="2338" y="4329"/>
                    <a:pt x="2389" y="4313"/>
                    <a:pt x="2435" y="4313"/>
                  </a:cubicBezTo>
                  <a:cubicBezTo>
                    <a:pt x="2459" y="4313"/>
                    <a:pt x="2481" y="4317"/>
                    <a:pt x="2501" y="4325"/>
                  </a:cubicBezTo>
                  <a:cubicBezTo>
                    <a:pt x="2822" y="4504"/>
                    <a:pt x="3120" y="4563"/>
                    <a:pt x="3334" y="4587"/>
                  </a:cubicBezTo>
                  <a:cubicBezTo>
                    <a:pt x="1846" y="6135"/>
                    <a:pt x="1537" y="7099"/>
                    <a:pt x="1537" y="7635"/>
                  </a:cubicBezTo>
                  <a:cubicBezTo>
                    <a:pt x="1537" y="7861"/>
                    <a:pt x="1584" y="8040"/>
                    <a:pt x="1608" y="8159"/>
                  </a:cubicBezTo>
                  <a:cubicBezTo>
                    <a:pt x="1370" y="8195"/>
                    <a:pt x="1191" y="8397"/>
                    <a:pt x="1191" y="8647"/>
                  </a:cubicBezTo>
                  <a:lnTo>
                    <a:pt x="1191" y="8849"/>
                  </a:lnTo>
                  <a:cubicBezTo>
                    <a:pt x="1001" y="8909"/>
                    <a:pt x="858" y="9111"/>
                    <a:pt x="858" y="9326"/>
                  </a:cubicBezTo>
                  <a:lnTo>
                    <a:pt x="858" y="10361"/>
                  </a:lnTo>
                  <a:cubicBezTo>
                    <a:pt x="858" y="10635"/>
                    <a:pt x="1072" y="10861"/>
                    <a:pt x="1358" y="10861"/>
                  </a:cubicBezTo>
                  <a:lnTo>
                    <a:pt x="6501" y="10861"/>
                  </a:lnTo>
                  <a:cubicBezTo>
                    <a:pt x="6775" y="10861"/>
                    <a:pt x="7002" y="10635"/>
                    <a:pt x="7002" y="10361"/>
                  </a:cubicBezTo>
                  <a:lnTo>
                    <a:pt x="7002" y="9326"/>
                  </a:lnTo>
                  <a:cubicBezTo>
                    <a:pt x="7002" y="9171"/>
                    <a:pt x="6859" y="8968"/>
                    <a:pt x="6656" y="8897"/>
                  </a:cubicBezTo>
                  <a:lnTo>
                    <a:pt x="6656" y="8695"/>
                  </a:lnTo>
                  <a:cubicBezTo>
                    <a:pt x="6656" y="8409"/>
                    <a:pt x="6442" y="8183"/>
                    <a:pt x="6156" y="8183"/>
                  </a:cubicBezTo>
                  <a:lnTo>
                    <a:pt x="5978" y="8183"/>
                  </a:lnTo>
                  <a:cubicBezTo>
                    <a:pt x="5990" y="7266"/>
                    <a:pt x="6204" y="6671"/>
                    <a:pt x="6406" y="6087"/>
                  </a:cubicBezTo>
                  <a:cubicBezTo>
                    <a:pt x="6621" y="5492"/>
                    <a:pt x="6823" y="4861"/>
                    <a:pt x="6823" y="3908"/>
                  </a:cubicBezTo>
                  <a:cubicBezTo>
                    <a:pt x="6823" y="2991"/>
                    <a:pt x="6525" y="2241"/>
                    <a:pt x="5966" y="1694"/>
                  </a:cubicBezTo>
                  <a:cubicBezTo>
                    <a:pt x="5501" y="1265"/>
                    <a:pt x="4930" y="1015"/>
                    <a:pt x="4418" y="860"/>
                  </a:cubicBezTo>
                  <a:cubicBezTo>
                    <a:pt x="4311" y="396"/>
                    <a:pt x="4061" y="182"/>
                    <a:pt x="3846" y="86"/>
                  </a:cubicBezTo>
                  <a:cubicBezTo>
                    <a:pt x="3690" y="12"/>
                    <a:pt x="3550" y="1"/>
                    <a:pt x="34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9"/>
            <p:cNvSpPr/>
            <p:nvPr/>
          </p:nvSpPr>
          <p:spPr>
            <a:xfrm>
              <a:off x="3913799" y="2948231"/>
              <a:ext cx="20499" cy="14960"/>
            </a:xfrm>
            <a:custGeom>
              <a:rect b="b" l="l" r="r" t="t"/>
              <a:pathLst>
                <a:path extrusionOk="0" h="470" w="644">
                  <a:moveTo>
                    <a:pt x="184" y="0"/>
                  </a:moveTo>
                  <a:cubicBezTo>
                    <a:pt x="126" y="0"/>
                    <a:pt x="73" y="27"/>
                    <a:pt x="48" y="76"/>
                  </a:cubicBezTo>
                  <a:cubicBezTo>
                    <a:pt x="1" y="148"/>
                    <a:pt x="36" y="255"/>
                    <a:pt x="108" y="291"/>
                  </a:cubicBezTo>
                  <a:cubicBezTo>
                    <a:pt x="203" y="326"/>
                    <a:pt x="286" y="386"/>
                    <a:pt x="358" y="433"/>
                  </a:cubicBezTo>
                  <a:cubicBezTo>
                    <a:pt x="394" y="445"/>
                    <a:pt x="417" y="469"/>
                    <a:pt x="453" y="469"/>
                  </a:cubicBezTo>
                  <a:cubicBezTo>
                    <a:pt x="501" y="469"/>
                    <a:pt x="560" y="433"/>
                    <a:pt x="584" y="386"/>
                  </a:cubicBezTo>
                  <a:cubicBezTo>
                    <a:pt x="644" y="326"/>
                    <a:pt x="620" y="231"/>
                    <a:pt x="537" y="183"/>
                  </a:cubicBezTo>
                  <a:cubicBezTo>
                    <a:pt x="453" y="124"/>
                    <a:pt x="358" y="64"/>
                    <a:pt x="263" y="17"/>
                  </a:cubicBezTo>
                  <a:cubicBezTo>
                    <a:pt x="237" y="6"/>
                    <a:pt x="210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9"/>
            <p:cNvSpPr/>
            <p:nvPr/>
          </p:nvSpPr>
          <p:spPr>
            <a:xfrm>
              <a:off x="3841418" y="2956315"/>
              <a:ext cx="10631" cy="15947"/>
            </a:xfrm>
            <a:custGeom>
              <a:rect b="b" l="l" r="r" t="t"/>
              <a:pathLst>
                <a:path extrusionOk="0" h="501" w="334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34"/>
                  </a:lnTo>
                  <a:cubicBezTo>
                    <a:pt x="1" y="418"/>
                    <a:pt x="72" y="501"/>
                    <a:pt x="167" y="501"/>
                  </a:cubicBezTo>
                  <a:cubicBezTo>
                    <a:pt x="251" y="501"/>
                    <a:pt x="334" y="418"/>
                    <a:pt x="334" y="334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Here’s everything you need to know before diving into TFT’s mechanics and modes.&#10;&#10;Teamfight Tactics - Free Download &amp; Play&#10;https://teamfighttactics.leagueoflegends.com/" id="201" name="Google Shape;201;p39" title="What is Teamfight Tactics?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4327" y="1774875"/>
            <a:ext cx="3500100" cy="19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</p:txBody>
      </p:sp>
      <p:sp>
        <p:nvSpPr>
          <p:cNvPr id="207" name="Google Shape;207;p40"/>
          <p:cNvSpPr txBox="1"/>
          <p:nvPr>
            <p:ph idx="1" type="body"/>
          </p:nvPr>
        </p:nvSpPr>
        <p:spPr>
          <a:xfrm>
            <a:off x="459900" y="1309175"/>
            <a:ext cx="58353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dataset originates from Set 8 of TFT, and focuses specifically on the top-tier player segments within the NA region. Utilizing the Riot Developer API, this collection encompasses endgame statistics from Challenger and Grandmaster ranks—the apex tiers in TFT, representing approximately 5-6% of the global player base.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dataset featuring </a:t>
            </a:r>
            <a:r>
              <a:rPr lang="en" u="sng"/>
              <a:t>2,296</a:t>
            </a:r>
            <a:r>
              <a:rPr lang="en"/>
              <a:t> records from Challenger-ranked matches and </a:t>
            </a:r>
            <a:r>
              <a:rPr lang="en" u="sng"/>
              <a:t>6,392</a:t>
            </a:r>
            <a:r>
              <a:rPr lang="en"/>
              <a:t> records from Grand Master-ranked games, offering a detailed insight into the strategies and outcomes of the game's most elite competitors.</a:t>
            </a:r>
            <a:endParaRPr/>
          </a:p>
        </p:txBody>
      </p:sp>
      <p:cxnSp>
        <p:nvCxnSpPr>
          <p:cNvPr id="208" name="Google Shape;208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09" name="Google Shape;20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5200" y="747099"/>
            <a:ext cx="2103000" cy="36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1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Game Features</a:t>
            </a:r>
            <a:endParaRPr b="1" sz="165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" name="Google Shape;215;p4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16" name="Google Shape;216;p41"/>
          <p:cNvSpPr txBox="1"/>
          <p:nvPr>
            <p:ph type="title"/>
          </p:nvPr>
        </p:nvSpPr>
        <p:spPr>
          <a:xfrm>
            <a:off x="982305" y="1101850"/>
            <a:ext cx="33012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Placement (Response Variable)</a:t>
            </a:r>
            <a:endParaRPr/>
          </a:p>
        </p:txBody>
      </p:sp>
      <p:sp>
        <p:nvSpPr>
          <p:cNvPr id="217" name="Google Shape;217;p41"/>
          <p:cNvSpPr txBox="1"/>
          <p:nvPr>
            <p:ph idx="1" type="subTitle"/>
          </p:nvPr>
        </p:nvSpPr>
        <p:spPr>
          <a:xfrm>
            <a:off x="938505" y="1650250"/>
            <a:ext cx="3388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Teamfight Tactics, placement is redefined to categorize players' performance into binary outcomes: winning (1st to 4th place) and losing (5th to 8th place).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1"/>
          <p:cNvSpPr txBox="1"/>
          <p:nvPr>
            <p:ph idx="2" type="title"/>
          </p:nvPr>
        </p:nvSpPr>
        <p:spPr>
          <a:xfrm>
            <a:off x="5053552" y="1101850"/>
            <a:ext cx="2763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1"/>
          <p:cNvSpPr txBox="1"/>
          <p:nvPr>
            <p:ph idx="3" type="subTitle"/>
          </p:nvPr>
        </p:nvSpPr>
        <p:spPr>
          <a:xfrm>
            <a:off x="4784455" y="1650250"/>
            <a:ext cx="3301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'level' variable in the dataset is a crucial indicator of a player's progress, influencing both the quantity and quality of champions they can deploy.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" name="Google Shape;220;p41"/>
          <p:cNvCxnSpPr/>
          <p:nvPr/>
        </p:nvCxnSpPr>
        <p:spPr>
          <a:xfrm>
            <a:off x="2496988" y="165024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21" name="Google Shape;221;p41"/>
          <p:cNvCxnSpPr/>
          <p:nvPr/>
        </p:nvCxnSpPr>
        <p:spPr>
          <a:xfrm>
            <a:off x="6299138" y="165024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22" name="Google Shape;22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988" y="3221125"/>
            <a:ext cx="3538124" cy="152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4837" y="3128787"/>
            <a:ext cx="2645720" cy="17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1"/>
          <p:cNvSpPr/>
          <p:nvPr/>
        </p:nvSpPr>
        <p:spPr>
          <a:xfrm>
            <a:off x="3915825" y="3843250"/>
            <a:ext cx="580500" cy="39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Game Features Cont.</a:t>
            </a:r>
            <a:endParaRPr b="1" sz="165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" name="Google Shape;230;p4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31" name="Google Shape;231;p42"/>
          <p:cNvSpPr txBox="1"/>
          <p:nvPr>
            <p:ph type="title"/>
          </p:nvPr>
        </p:nvSpPr>
        <p:spPr>
          <a:xfrm>
            <a:off x="982305" y="1101850"/>
            <a:ext cx="33012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Trait Variables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2"/>
          <p:cNvSpPr txBox="1"/>
          <p:nvPr>
            <p:ph idx="1" type="subTitle"/>
          </p:nvPr>
        </p:nvSpPr>
        <p:spPr>
          <a:xfrm>
            <a:off x="938505" y="1650250"/>
            <a:ext cx="3388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trait_._name(cat.)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trait_._num(int.)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trait_._tier_current(int.)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trait_._tier_total(int.)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2"/>
          <p:cNvSpPr txBox="1"/>
          <p:nvPr>
            <p:ph idx="2" type="title"/>
          </p:nvPr>
        </p:nvSpPr>
        <p:spPr>
          <a:xfrm>
            <a:off x="5053552" y="1101850"/>
            <a:ext cx="2763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Variables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2"/>
          <p:cNvSpPr txBox="1"/>
          <p:nvPr>
            <p:ph idx="3" type="subTitle"/>
          </p:nvPr>
        </p:nvSpPr>
        <p:spPr>
          <a:xfrm>
            <a:off x="4784455" y="1650250"/>
            <a:ext cx="3301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units_._character_id(cat.)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units_rarity(int.): 0-4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units_tier(int.): 1-3</a:t>
            </a:r>
            <a:endParaRPr/>
          </a:p>
        </p:txBody>
      </p:sp>
      <p:cxnSp>
        <p:nvCxnSpPr>
          <p:cNvPr id="235" name="Google Shape;235;p42"/>
          <p:cNvCxnSpPr/>
          <p:nvPr/>
        </p:nvCxnSpPr>
        <p:spPr>
          <a:xfrm>
            <a:off x="2496988" y="165024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36" name="Google Shape;236;p42"/>
          <p:cNvCxnSpPr/>
          <p:nvPr/>
        </p:nvCxnSpPr>
        <p:spPr>
          <a:xfrm>
            <a:off x="6299138" y="165024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37" name="Google Shape;23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7588" y="2885350"/>
            <a:ext cx="5508830" cy="195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/>
          <p:nvPr>
            <p:ph type="title"/>
          </p:nvPr>
        </p:nvSpPr>
        <p:spPr>
          <a:xfrm>
            <a:off x="2532175" y="3313750"/>
            <a:ext cx="52833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CASE</a:t>
            </a:r>
            <a:endParaRPr/>
          </a:p>
        </p:txBody>
      </p:sp>
      <p:sp>
        <p:nvSpPr>
          <p:cNvPr id="243" name="Google Shape;243;p43"/>
          <p:cNvSpPr txBox="1"/>
          <p:nvPr>
            <p:ph idx="2" type="title"/>
          </p:nvPr>
        </p:nvSpPr>
        <p:spPr>
          <a:xfrm>
            <a:off x="119270" y="32724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44" name="Google Shape;244;p43"/>
          <p:cNvCxnSpPr/>
          <p:nvPr/>
        </p:nvCxnSpPr>
        <p:spPr>
          <a:xfrm>
            <a:off x="2681750" y="32381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Case: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250" name="Google Shape;250;p44"/>
          <p:cNvSpPr txBox="1"/>
          <p:nvPr>
            <p:ph idx="1" type="body"/>
          </p:nvPr>
        </p:nvSpPr>
        <p:spPr>
          <a:xfrm>
            <a:off x="469725" y="1318450"/>
            <a:ext cx="4750800" cy="3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Existing websites dedicated to analyzing Teamfight Tactics (TFT) predominantly offer descriptive analytics, lacking in-depth model-based analyses.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project seeks to bridge this gap by developing sufficient prediction models, utilizing numerical variables to uncover effective strategies aimed at achieving top placements, thereby offering valuable insights to players.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Additionally, it aims to assist game developers in fine-tuning game balance through the deployment of predictive models focused on trait and unit importance values.</a:t>
            </a:r>
            <a:endParaRPr/>
          </a:p>
        </p:txBody>
      </p:sp>
      <p:cxnSp>
        <p:nvCxnSpPr>
          <p:cNvPr id="251" name="Google Shape;251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52" name="Google Shape;25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225" y="1022087"/>
            <a:ext cx="3370704" cy="309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254C43"/>
      </a:dk1>
      <a:lt1>
        <a:srgbClr val="FFFFFF"/>
      </a:lt1>
      <a:dk2>
        <a:srgbClr val="FF9793"/>
      </a:dk2>
      <a:lt2>
        <a:srgbClr val="B73E73"/>
      </a:lt2>
      <a:accent1>
        <a:srgbClr val="DF478A"/>
      </a:accent1>
      <a:accent2>
        <a:srgbClr val="FF6C67"/>
      </a:accent2>
      <a:accent3>
        <a:srgbClr val="DDA6BE"/>
      </a:accent3>
      <a:accent4>
        <a:srgbClr val="DF478A"/>
      </a:accent4>
      <a:accent5>
        <a:srgbClr val="D6332E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